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Economica"/>
      <p:regular r:id="rId24"/>
      <p:bold r:id="rId25"/>
      <p:italic r:id="rId26"/>
      <p:boldItalic r:id="rId27"/>
    </p:embeddedFont>
    <p:embeddedFont>
      <p:font typeface="Montserrat"/>
      <p:regular r:id="rId28"/>
      <p:bold r:id="rId29"/>
      <p:italic r:id="rId30"/>
      <p:boldItalic r:id="rId31"/>
    </p:embeddedFont>
    <p:embeddedFont>
      <p:font typeface="Lato"/>
      <p:regular r:id="rId32"/>
      <p:bold r:id="rId33"/>
      <p:italic r:id="rId34"/>
      <p:boldItalic r:id="rId35"/>
    </p:embeddedFont>
    <p:embeddedFont>
      <p:font typeface="Old Standard TT"/>
      <p:regular r:id="rId36"/>
      <p:bold r:id="rId37"/>
      <p:italic r:id="rId38"/>
    </p:embeddedFont>
    <p:embeddedFont>
      <p:font typeface="Open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bold.fntdata"/><Relationship Id="rId20" Type="http://schemas.openxmlformats.org/officeDocument/2006/relationships/slide" Target="slides/slide15.xml"/><Relationship Id="rId42" Type="http://schemas.openxmlformats.org/officeDocument/2006/relationships/font" Target="fonts/OpenSans-boldItalic.fntdata"/><Relationship Id="rId41" Type="http://schemas.openxmlformats.org/officeDocument/2006/relationships/font" Target="fonts/OpenSans-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Economica-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Economica-italic.fntdata"/><Relationship Id="rId25" Type="http://schemas.openxmlformats.org/officeDocument/2006/relationships/font" Target="fonts/Economica-bold.fntdata"/><Relationship Id="rId28" Type="http://schemas.openxmlformats.org/officeDocument/2006/relationships/font" Target="fonts/Montserrat-regular.fntdata"/><Relationship Id="rId27" Type="http://schemas.openxmlformats.org/officeDocument/2006/relationships/font" Target="fonts/Economica-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6.xml"/><Relationship Id="rId33" Type="http://schemas.openxmlformats.org/officeDocument/2006/relationships/font" Target="fonts/Lato-bold.fntdata"/><Relationship Id="rId10" Type="http://schemas.openxmlformats.org/officeDocument/2006/relationships/slide" Target="slides/slide5.xml"/><Relationship Id="rId32" Type="http://schemas.openxmlformats.org/officeDocument/2006/relationships/font" Target="fonts/Lato-regular.fntdata"/><Relationship Id="rId13" Type="http://schemas.openxmlformats.org/officeDocument/2006/relationships/slide" Target="slides/slide8.xml"/><Relationship Id="rId35" Type="http://schemas.openxmlformats.org/officeDocument/2006/relationships/font" Target="fonts/Lato-boldItalic.fntdata"/><Relationship Id="rId12" Type="http://schemas.openxmlformats.org/officeDocument/2006/relationships/slide" Target="slides/slide7.xml"/><Relationship Id="rId34" Type="http://schemas.openxmlformats.org/officeDocument/2006/relationships/font" Target="fonts/Lato-italic.fntdata"/><Relationship Id="rId15" Type="http://schemas.openxmlformats.org/officeDocument/2006/relationships/slide" Target="slides/slide10.xml"/><Relationship Id="rId37" Type="http://schemas.openxmlformats.org/officeDocument/2006/relationships/font" Target="fonts/OldStandardTT-bold.fntdata"/><Relationship Id="rId14" Type="http://schemas.openxmlformats.org/officeDocument/2006/relationships/slide" Target="slides/slide9.xml"/><Relationship Id="rId36" Type="http://schemas.openxmlformats.org/officeDocument/2006/relationships/font" Target="fonts/OldStandardTT-regular.fntdata"/><Relationship Id="rId17" Type="http://schemas.openxmlformats.org/officeDocument/2006/relationships/slide" Target="slides/slide12.xml"/><Relationship Id="rId39" Type="http://schemas.openxmlformats.org/officeDocument/2006/relationships/font" Target="fonts/OpenSans-regular.fntdata"/><Relationship Id="rId16" Type="http://schemas.openxmlformats.org/officeDocument/2006/relationships/slide" Target="slides/slide11.xml"/><Relationship Id="rId38" Type="http://schemas.openxmlformats.org/officeDocument/2006/relationships/font" Target="fonts/OldStandardTT-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c6f90357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c6f9035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8b3159cc37_0_10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8b3159cc37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8b3159cc37_0_10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8b3159cc37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8b3159cc37_0_1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8b3159cc37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8b3159cc37_0_1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8b3159cc37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8b3159cc37_0_1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8b3159cc37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8b3159cc37_0_1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8b3159cc37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8b3159cc37_0_1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8b3159cc37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c6f90357f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c6f90357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8b3159cc37_0_1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8b3159cc37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c6f90357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c6f90357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c6f90357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c6f90357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8b3159cc37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8b3159cc3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8b3159cc37_0_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8b3159cc3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8b3159cc37_0_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8b3159cc37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8b3159cc37_0_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8b3159cc37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8b3159cc37_0_8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8b3159cc37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8b3159cc37_0_9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8b3159cc37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pandas.pydata.org/pandas-docs/stable/reference/api/pandas.get_dummies.html" TargetMode="Externa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seaborn.pydata.org/generated/seaborn.violinplot.html" TargetMode="External"/><Relationship Id="rId4" Type="http://schemas.openxmlformats.org/officeDocument/2006/relationships/image" Target="../media/image2.png"/><Relationship Id="rId5"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cocl.us/new_york_dataset" TargetMode="External"/><Relationship Id="rId4" Type="http://schemas.openxmlformats.org/officeDocument/2006/relationships/hyperlink" Target="https://en.wikipedia.org/wiki/Neighborhoods_in_New_York_City" TargetMode="External"/><Relationship Id="rId5" Type="http://schemas.openxmlformats.org/officeDocument/2006/relationships/hyperlink" Target="https://developer.foursquare.com/doc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cocl.us/new_york_dataset" TargetMode="Externa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pandas.pydata.org/pandas-docs/stable/reference/api/pandas.get_dummies.html" TargetMode="Externa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302950" y="1512300"/>
            <a:ext cx="8118600" cy="1782300"/>
          </a:xfrm>
          <a:prstGeom prst="rect">
            <a:avLst/>
          </a:prstGeom>
        </p:spPr>
        <p:txBody>
          <a:bodyPr anchorCtr="0" anchor="t" bIns="91425" lIns="91425" spcFirstLastPara="1" rIns="91425" wrap="square" tIns="91425">
            <a:noAutofit/>
          </a:bodyPr>
          <a:lstStyle/>
          <a:p>
            <a:pPr indent="9525" lvl="0" marL="0" rtl="0" algn="l">
              <a:spcBef>
                <a:spcPts val="0"/>
              </a:spcBef>
              <a:spcAft>
                <a:spcPts val="0"/>
              </a:spcAft>
              <a:buClr>
                <a:schemeClr val="dk1"/>
              </a:buClr>
              <a:buSzPts val="1100"/>
              <a:buFont typeface="Arial"/>
              <a:buNone/>
            </a:pPr>
            <a:r>
              <a:rPr b="1" lang="en" sz="3000">
                <a:solidFill>
                  <a:srgbClr val="FFFFFF"/>
                </a:solidFill>
                <a:latin typeface="Economica"/>
                <a:ea typeface="Economica"/>
                <a:cs typeface="Economica"/>
                <a:sym typeface="Economica"/>
              </a:rPr>
              <a:t>Exploring Neighborhoods in NYC</a:t>
            </a:r>
            <a:endParaRPr b="1" sz="3000">
              <a:solidFill>
                <a:srgbClr val="FFFFFF"/>
              </a:solidFill>
              <a:latin typeface="Economica"/>
              <a:ea typeface="Economica"/>
              <a:cs typeface="Economica"/>
              <a:sym typeface="Economica"/>
            </a:endParaRPr>
          </a:p>
          <a:p>
            <a:pPr indent="0" lvl="0" marL="0" rtl="0" algn="l">
              <a:spcBef>
                <a:spcPts val="0"/>
              </a:spcBef>
              <a:spcAft>
                <a:spcPts val="0"/>
              </a:spcAft>
              <a:buNone/>
            </a:pPr>
            <a:r>
              <a:rPr lang="en" sz="1800">
                <a:solidFill>
                  <a:srgbClr val="FFFFFF"/>
                </a:solidFill>
                <a:latin typeface="Economica"/>
                <a:ea typeface="Economica"/>
                <a:cs typeface="Economica"/>
                <a:sym typeface="Economica"/>
              </a:rPr>
              <a:t>Identifying an ideal neighborhood for Opening an Indian Restaurant</a:t>
            </a:r>
            <a:endParaRPr sz="1800">
              <a:solidFill>
                <a:srgbClr val="FFFFFF"/>
              </a:solidFill>
              <a:latin typeface="Economica"/>
              <a:ea typeface="Economica"/>
              <a:cs typeface="Economica"/>
              <a:sym typeface="Economica"/>
            </a:endParaRPr>
          </a:p>
          <a:p>
            <a:pPr indent="0" lvl="0" marL="0" rtl="0" algn="l">
              <a:spcBef>
                <a:spcPts val="0"/>
              </a:spcBef>
              <a:spcAft>
                <a:spcPts val="0"/>
              </a:spcAft>
              <a:buNone/>
            </a:pPr>
            <a:r>
              <a:t/>
            </a:r>
            <a:endParaRPr sz="1800">
              <a:solidFill>
                <a:srgbClr val="FFFFFF"/>
              </a:solidFill>
              <a:latin typeface="Economica"/>
              <a:ea typeface="Economica"/>
              <a:cs typeface="Economica"/>
              <a:sym typeface="Economica"/>
            </a:endParaRPr>
          </a:p>
        </p:txBody>
      </p:sp>
      <p:sp>
        <p:nvSpPr>
          <p:cNvPr id="135" name="Google Shape;135;p13"/>
          <p:cNvSpPr txBox="1"/>
          <p:nvPr>
            <p:ph idx="1" type="subTitle"/>
          </p:nvPr>
        </p:nvSpPr>
        <p:spPr>
          <a:xfrm>
            <a:off x="3697950" y="3506475"/>
            <a:ext cx="51345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Asia Shazmi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2"/>
          <p:cNvSpPr txBox="1"/>
          <p:nvPr>
            <p:ph type="title"/>
          </p:nvPr>
        </p:nvSpPr>
        <p:spPr>
          <a:xfrm>
            <a:off x="311700" y="324975"/>
            <a:ext cx="8520600" cy="907800"/>
          </a:xfrm>
          <a:prstGeom prst="rect">
            <a:avLst/>
          </a:prstGeom>
        </p:spPr>
        <p:txBody>
          <a:bodyPr anchorCtr="0" anchor="ctr" bIns="91425" lIns="91425" spcFirstLastPara="1" rIns="91425" wrap="square" tIns="91425">
            <a:noAutofit/>
          </a:bodyPr>
          <a:lstStyle/>
          <a:p>
            <a:pPr indent="0" lvl="0" marL="0" rtl="0" algn="l">
              <a:lnSpc>
                <a:spcPct val="150000"/>
              </a:lnSpc>
              <a:spcBef>
                <a:spcPts val="1000"/>
              </a:spcBef>
              <a:spcAft>
                <a:spcPts val="0"/>
              </a:spcAft>
              <a:buNone/>
            </a:pPr>
            <a:r>
              <a:rPr b="1" lang="en" sz="1900">
                <a:solidFill>
                  <a:srgbClr val="FFFFFF"/>
                </a:solidFill>
                <a:latin typeface="Open Sans"/>
                <a:ea typeface="Open Sans"/>
                <a:cs typeface="Open Sans"/>
                <a:sym typeface="Open Sans"/>
              </a:rPr>
              <a:t>Visualization using Maps and Plots Contd.</a:t>
            </a:r>
            <a:endParaRPr sz="5900">
              <a:solidFill>
                <a:srgbClr val="FFFFFF"/>
              </a:solidFill>
            </a:endParaRPr>
          </a:p>
        </p:txBody>
      </p:sp>
      <p:sp>
        <p:nvSpPr>
          <p:cNvPr id="194" name="Google Shape;194;p22"/>
          <p:cNvSpPr txBox="1"/>
          <p:nvPr/>
        </p:nvSpPr>
        <p:spPr>
          <a:xfrm>
            <a:off x="347375" y="1333500"/>
            <a:ext cx="8520600" cy="3552300"/>
          </a:xfrm>
          <a:prstGeom prst="rect">
            <a:avLst/>
          </a:prstGeom>
          <a:noFill/>
          <a:ln>
            <a:noFill/>
          </a:ln>
        </p:spPr>
        <p:txBody>
          <a:bodyPr anchorCtr="0" anchor="t" bIns="91425" lIns="91425" spcFirstLastPara="1" rIns="91425" wrap="square" tIns="91425">
            <a:noAutofit/>
          </a:bodyPr>
          <a:lstStyle/>
          <a:p>
            <a:pPr indent="9525" lvl="0" marL="0" rtl="0" algn="l">
              <a:lnSpc>
                <a:spcPct val="150000"/>
              </a:lnSpc>
              <a:spcBef>
                <a:spcPts val="1000"/>
              </a:spcBef>
              <a:spcAft>
                <a:spcPts val="0"/>
              </a:spcAft>
              <a:buNone/>
            </a:pPr>
            <a:r>
              <a:rPr lang="en" sz="1350">
                <a:solidFill>
                  <a:srgbClr val="FFFFFF"/>
                </a:solidFill>
              </a:rPr>
              <a:t>O</a:t>
            </a:r>
            <a:r>
              <a:rPr lang="en" sz="1350">
                <a:solidFill>
                  <a:srgbClr val="FFFFFF"/>
                </a:solidFill>
                <a:uFill>
                  <a:noFill/>
                </a:uFill>
                <a:hlinkClick r:id="rId3"/>
              </a:rPr>
              <a:t>ne hot encoding</a:t>
            </a:r>
            <a:r>
              <a:rPr lang="en" sz="1350">
                <a:solidFill>
                  <a:srgbClr val="FFFFFF"/>
                </a:solidFill>
              </a:rPr>
              <a:t> will be performed for knowing the venue categories, then that dataframe will be merged with the NYC DataFrame with latitude &amp; longitude information on neighborhood. </a:t>
            </a:r>
            <a:endParaRPr sz="1350">
              <a:solidFill>
                <a:srgbClr val="FFFFFF"/>
              </a:solidFill>
            </a:endParaRPr>
          </a:p>
          <a:p>
            <a:pPr indent="9525" lvl="0" marL="0" rtl="0" algn="l">
              <a:lnSpc>
                <a:spcPct val="150000"/>
              </a:lnSpc>
              <a:spcBef>
                <a:spcPts val="1000"/>
              </a:spcBef>
              <a:spcAft>
                <a:spcPts val="0"/>
              </a:spcAft>
              <a:buNone/>
            </a:pPr>
            <a:r>
              <a:t/>
            </a:r>
            <a:endParaRPr sz="1350">
              <a:solidFill>
                <a:srgbClr val="FFFFFF"/>
              </a:solidFill>
            </a:endParaRPr>
          </a:p>
          <a:p>
            <a:pPr indent="0" lvl="0" marL="0" rtl="0" algn="l">
              <a:lnSpc>
                <a:spcPct val="150000"/>
              </a:lnSpc>
              <a:spcBef>
                <a:spcPts val="1000"/>
              </a:spcBef>
              <a:spcAft>
                <a:spcPts val="0"/>
              </a:spcAft>
              <a:buNone/>
            </a:pPr>
            <a:r>
              <a:t/>
            </a:r>
            <a:endParaRPr sz="1350">
              <a:solidFill>
                <a:srgbClr val="FFFFFF"/>
              </a:solidFill>
            </a:endParaRPr>
          </a:p>
          <a:p>
            <a:pPr indent="0" lvl="0" marL="457200" rtl="0" algn="l">
              <a:spcBef>
                <a:spcPts val="1100"/>
              </a:spcBef>
              <a:spcAft>
                <a:spcPts val="0"/>
              </a:spcAft>
              <a:buNone/>
            </a:pPr>
            <a:r>
              <a:t/>
            </a:r>
            <a:endParaRPr sz="1050">
              <a:solidFill>
                <a:srgbClr val="FFFFFF"/>
              </a:solidFill>
            </a:endParaRPr>
          </a:p>
        </p:txBody>
      </p:sp>
      <p:pic>
        <p:nvPicPr>
          <p:cNvPr id="195" name="Google Shape;195;p22"/>
          <p:cNvPicPr preferRelativeResize="0"/>
          <p:nvPr/>
        </p:nvPicPr>
        <p:blipFill>
          <a:blip r:embed="rId4">
            <a:alphaModFix/>
          </a:blip>
          <a:stretch>
            <a:fillRect/>
          </a:stretch>
        </p:blipFill>
        <p:spPr>
          <a:xfrm>
            <a:off x="992825" y="2337550"/>
            <a:ext cx="6313400" cy="2380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3"/>
          <p:cNvSpPr txBox="1"/>
          <p:nvPr>
            <p:ph type="title"/>
          </p:nvPr>
        </p:nvSpPr>
        <p:spPr>
          <a:xfrm>
            <a:off x="311700" y="324975"/>
            <a:ext cx="8520600" cy="907800"/>
          </a:xfrm>
          <a:prstGeom prst="rect">
            <a:avLst/>
          </a:prstGeom>
        </p:spPr>
        <p:txBody>
          <a:bodyPr anchorCtr="0" anchor="ctr" bIns="91425" lIns="91425" spcFirstLastPara="1" rIns="91425" wrap="square" tIns="91425">
            <a:noAutofit/>
          </a:bodyPr>
          <a:lstStyle/>
          <a:p>
            <a:pPr indent="0" lvl="0" marL="0" rtl="0" algn="l">
              <a:lnSpc>
                <a:spcPct val="150000"/>
              </a:lnSpc>
              <a:spcBef>
                <a:spcPts val="1000"/>
              </a:spcBef>
              <a:spcAft>
                <a:spcPts val="0"/>
              </a:spcAft>
              <a:buNone/>
            </a:pPr>
            <a:r>
              <a:rPr b="1" lang="en" sz="1900">
                <a:solidFill>
                  <a:srgbClr val="FFFFFF"/>
                </a:solidFill>
                <a:latin typeface="Open Sans"/>
                <a:ea typeface="Open Sans"/>
                <a:cs typeface="Open Sans"/>
                <a:sym typeface="Open Sans"/>
              </a:rPr>
              <a:t>Using Plots</a:t>
            </a:r>
            <a:endParaRPr sz="5900">
              <a:solidFill>
                <a:srgbClr val="FFFFFF"/>
              </a:solidFill>
            </a:endParaRPr>
          </a:p>
        </p:txBody>
      </p:sp>
      <p:sp>
        <p:nvSpPr>
          <p:cNvPr id="201" name="Google Shape;201;p23"/>
          <p:cNvSpPr txBox="1"/>
          <p:nvPr/>
        </p:nvSpPr>
        <p:spPr>
          <a:xfrm>
            <a:off x="311700" y="963700"/>
            <a:ext cx="8520600" cy="3552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rPr lang="en" sz="1350">
                <a:solidFill>
                  <a:srgbClr val="FFFFFF"/>
                </a:solidFill>
              </a:rPr>
              <a:t>With the help of the </a:t>
            </a:r>
            <a:r>
              <a:rPr lang="en" sz="1350">
                <a:solidFill>
                  <a:srgbClr val="FFFFFF"/>
                </a:solidFill>
                <a:uFill>
                  <a:noFill/>
                </a:uFill>
                <a:hlinkClick r:id="rId3"/>
              </a:rPr>
              <a:t>violin plot</a:t>
            </a:r>
            <a:r>
              <a:rPr lang="en" sz="1350">
                <a:solidFill>
                  <a:srgbClr val="FFFFFF"/>
                </a:solidFill>
              </a:rPr>
              <a:t> we can identify the boroughs with densely populated Indian restaurants. It is drawn using a seaborn library to show the distribution of Indian restaurants in different boroughs.</a:t>
            </a:r>
            <a:endParaRPr sz="1350">
              <a:solidFill>
                <a:srgbClr val="FFFFFF"/>
              </a:solidFill>
            </a:endParaRPr>
          </a:p>
          <a:p>
            <a:pPr indent="0" lvl="0" marL="457200" rtl="0" algn="l">
              <a:spcBef>
                <a:spcPts val="1100"/>
              </a:spcBef>
              <a:spcAft>
                <a:spcPts val="0"/>
              </a:spcAft>
              <a:buNone/>
            </a:pPr>
            <a:r>
              <a:t/>
            </a:r>
            <a:endParaRPr sz="1050">
              <a:solidFill>
                <a:srgbClr val="FFFFFF"/>
              </a:solidFill>
            </a:endParaRPr>
          </a:p>
        </p:txBody>
      </p:sp>
      <p:pic>
        <p:nvPicPr>
          <p:cNvPr id="202" name="Google Shape;202;p23"/>
          <p:cNvPicPr preferRelativeResize="0"/>
          <p:nvPr/>
        </p:nvPicPr>
        <p:blipFill>
          <a:blip r:embed="rId4">
            <a:alphaModFix/>
          </a:blip>
          <a:stretch>
            <a:fillRect/>
          </a:stretch>
        </p:blipFill>
        <p:spPr>
          <a:xfrm>
            <a:off x="242050" y="1826550"/>
            <a:ext cx="3904125" cy="3262600"/>
          </a:xfrm>
          <a:prstGeom prst="rect">
            <a:avLst/>
          </a:prstGeom>
          <a:noFill/>
          <a:ln>
            <a:noFill/>
          </a:ln>
        </p:spPr>
      </p:pic>
      <p:pic>
        <p:nvPicPr>
          <p:cNvPr id="203" name="Google Shape;203;p23"/>
          <p:cNvPicPr preferRelativeResize="0"/>
          <p:nvPr/>
        </p:nvPicPr>
        <p:blipFill>
          <a:blip r:embed="rId5">
            <a:alphaModFix/>
          </a:blip>
          <a:stretch>
            <a:fillRect/>
          </a:stretch>
        </p:blipFill>
        <p:spPr>
          <a:xfrm>
            <a:off x="4486725" y="1839812"/>
            <a:ext cx="4546850" cy="314681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24"/>
          <p:cNvSpPr txBox="1"/>
          <p:nvPr>
            <p:ph type="title"/>
          </p:nvPr>
        </p:nvSpPr>
        <p:spPr>
          <a:xfrm>
            <a:off x="311700" y="324975"/>
            <a:ext cx="8520600" cy="907800"/>
          </a:xfrm>
          <a:prstGeom prst="rect">
            <a:avLst/>
          </a:prstGeom>
        </p:spPr>
        <p:txBody>
          <a:bodyPr anchorCtr="0" anchor="ctr" bIns="91425" lIns="91425" spcFirstLastPara="1" rIns="91425" wrap="square" tIns="91425">
            <a:noAutofit/>
          </a:bodyPr>
          <a:lstStyle/>
          <a:p>
            <a:pPr indent="0" lvl="0" marL="0" rtl="0" algn="l">
              <a:lnSpc>
                <a:spcPct val="150000"/>
              </a:lnSpc>
              <a:spcBef>
                <a:spcPts val="1000"/>
              </a:spcBef>
              <a:spcAft>
                <a:spcPts val="0"/>
              </a:spcAft>
              <a:buNone/>
            </a:pPr>
            <a:r>
              <a:rPr b="1" lang="en" sz="2300">
                <a:solidFill>
                  <a:srgbClr val="FFFFFF"/>
                </a:solidFill>
                <a:latin typeface="Open Sans"/>
                <a:ea typeface="Open Sans"/>
                <a:cs typeface="Open Sans"/>
                <a:sym typeface="Open Sans"/>
              </a:rPr>
              <a:t>Examining Clusters</a:t>
            </a:r>
            <a:endParaRPr b="1" sz="6300">
              <a:solidFill>
                <a:srgbClr val="FFFFFF"/>
              </a:solidFill>
            </a:endParaRPr>
          </a:p>
        </p:txBody>
      </p:sp>
      <p:sp>
        <p:nvSpPr>
          <p:cNvPr id="209" name="Google Shape;209;p24"/>
          <p:cNvSpPr txBox="1"/>
          <p:nvPr/>
        </p:nvSpPr>
        <p:spPr>
          <a:xfrm>
            <a:off x="311700" y="963700"/>
            <a:ext cx="8520600" cy="3552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rPr lang="en" sz="1350">
                <a:solidFill>
                  <a:srgbClr val="FFFFFF"/>
                </a:solidFill>
              </a:rPr>
              <a:t>Cluster 1:</a:t>
            </a:r>
            <a:endParaRPr sz="1350">
              <a:solidFill>
                <a:srgbClr val="FFFFFF"/>
              </a:solidFill>
            </a:endParaRPr>
          </a:p>
          <a:p>
            <a:pPr indent="0" lvl="0" marL="0" rtl="0" algn="l">
              <a:lnSpc>
                <a:spcPct val="150000"/>
              </a:lnSpc>
              <a:spcBef>
                <a:spcPts val="600"/>
              </a:spcBef>
              <a:spcAft>
                <a:spcPts val="0"/>
              </a:spcAft>
              <a:buNone/>
            </a:pPr>
            <a:r>
              <a:rPr lang="en" sz="1350">
                <a:solidFill>
                  <a:srgbClr val="FFFFFF"/>
                </a:solidFill>
              </a:rPr>
              <a:t>Cluster 1 especially likes Fast Food, burger Joints. So, the crowd from these neighborhoods may not show interest towards Indian restaurants, having said that these neighborhoods will be good for having an Indian fast food place or a snack place.</a:t>
            </a:r>
            <a:endParaRPr sz="1350">
              <a:solidFill>
                <a:srgbClr val="FFFFFF"/>
              </a:solidFill>
            </a:endParaRPr>
          </a:p>
          <a:p>
            <a:pPr indent="0" lvl="0" marL="0" rtl="0" algn="l">
              <a:lnSpc>
                <a:spcPct val="150000"/>
              </a:lnSpc>
              <a:spcBef>
                <a:spcPts val="600"/>
              </a:spcBef>
              <a:spcAft>
                <a:spcPts val="500"/>
              </a:spcAft>
              <a:buNone/>
            </a:pPr>
            <a:r>
              <a:t/>
            </a:r>
            <a:endParaRPr sz="1350">
              <a:solidFill>
                <a:srgbClr val="FFFFFF"/>
              </a:solidFill>
            </a:endParaRPr>
          </a:p>
        </p:txBody>
      </p:sp>
      <p:pic>
        <p:nvPicPr>
          <p:cNvPr id="210" name="Google Shape;210;p24"/>
          <p:cNvPicPr preferRelativeResize="0"/>
          <p:nvPr/>
        </p:nvPicPr>
        <p:blipFill>
          <a:blip r:embed="rId3">
            <a:alphaModFix/>
          </a:blip>
          <a:stretch>
            <a:fillRect/>
          </a:stretch>
        </p:blipFill>
        <p:spPr>
          <a:xfrm>
            <a:off x="466150" y="2571750"/>
            <a:ext cx="7462500" cy="1944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25"/>
          <p:cNvSpPr txBox="1"/>
          <p:nvPr>
            <p:ph type="title"/>
          </p:nvPr>
        </p:nvSpPr>
        <p:spPr>
          <a:xfrm>
            <a:off x="311700" y="324975"/>
            <a:ext cx="8520600" cy="694800"/>
          </a:xfrm>
          <a:prstGeom prst="rect">
            <a:avLst/>
          </a:prstGeom>
        </p:spPr>
        <p:txBody>
          <a:bodyPr anchorCtr="0" anchor="ctr" bIns="91425" lIns="91425" spcFirstLastPara="1" rIns="91425" wrap="square" tIns="91425">
            <a:noAutofit/>
          </a:bodyPr>
          <a:lstStyle/>
          <a:p>
            <a:pPr indent="0" lvl="0" marL="0" rtl="0" algn="l">
              <a:lnSpc>
                <a:spcPct val="150000"/>
              </a:lnSpc>
              <a:spcBef>
                <a:spcPts val="1000"/>
              </a:spcBef>
              <a:spcAft>
                <a:spcPts val="0"/>
              </a:spcAft>
              <a:buNone/>
            </a:pPr>
            <a:r>
              <a:rPr b="1" lang="en" sz="2300">
                <a:solidFill>
                  <a:srgbClr val="FFFFFF"/>
                </a:solidFill>
                <a:latin typeface="Open Sans"/>
                <a:ea typeface="Open Sans"/>
                <a:cs typeface="Open Sans"/>
                <a:sym typeface="Open Sans"/>
              </a:rPr>
              <a:t>Examining Clusters Contd.</a:t>
            </a:r>
            <a:endParaRPr b="1" sz="6300">
              <a:solidFill>
                <a:srgbClr val="FFFFFF"/>
              </a:solidFill>
            </a:endParaRPr>
          </a:p>
        </p:txBody>
      </p:sp>
      <p:sp>
        <p:nvSpPr>
          <p:cNvPr id="216" name="Google Shape;216;p25"/>
          <p:cNvSpPr txBox="1"/>
          <p:nvPr/>
        </p:nvSpPr>
        <p:spPr>
          <a:xfrm>
            <a:off x="311700" y="963700"/>
            <a:ext cx="8520600" cy="3552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600"/>
              </a:spcBef>
              <a:spcAft>
                <a:spcPts val="0"/>
              </a:spcAft>
              <a:buNone/>
            </a:pPr>
            <a:r>
              <a:rPr lang="en" sz="1350">
                <a:solidFill>
                  <a:srgbClr val="FFFFFF"/>
                </a:solidFill>
              </a:rPr>
              <a:t>Cluster 2:</a:t>
            </a:r>
            <a:endParaRPr sz="1350">
              <a:solidFill>
                <a:srgbClr val="FFFFFF"/>
              </a:solidFill>
            </a:endParaRPr>
          </a:p>
          <a:p>
            <a:pPr indent="0" lvl="0" marL="0" rtl="0" algn="l">
              <a:lnSpc>
                <a:spcPct val="150000"/>
              </a:lnSpc>
              <a:spcBef>
                <a:spcPts val="600"/>
              </a:spcBef>
              <a:spcAft>
                <a:spcPts val="0"/>
              </a:spcAft>
              <a:buNone/>
            </a:pPr>
            <a:r>
              <a:rPr lang="en" sz="1350">
                <a:solidFill>
                  <a:srgbClr val="FFFFFF"/>
                </a:solidFill>
              </a:rPr>
              <a:t>This cluster shows that the below neighborhoods already have an amalgam of multi cuisine restaurants. Among those neighborhoods, Morrisania neighborhood has Bus Station as the most common venue, so we can think of having an Indian restaurant, which will help people to commute easily also there is no Indian restaurant in that neighborhood.</a:t>
            </a:r>
            <a:endParaRPr sz="1650">
              <a:solidFill>
                <a:srgbClr val="FFFFFF"/>
              </a:solidFill>
            </a:endParaRPr>
          </a:p>
          <a:p>
            <a:pPr indent="0" lvl="0" marL="0" rtl="0" algn="l">
              <a:lnSpc>
                <a:spcPct val="150000"/>
              </a:lnSpc>
              <a:spcBef>
                <a:spcPts val="600"/>
              </a:spcBef>
              <a:spcAft>
                <a:spcPts val="500"/>
              </a:spcAft>
              <a:buNone/>
            </a:pPr>
            <a:r>
              <a:t/>
            </a:r>
            <a:endParaRPr sz="1350">
              <a:solidFill>
                <a:srgbClr val="FFFFFF"/>
              </a:solidFill>
            </a:endParaRPr>
          </a:p>
        </p:txBody>
      </p:sp>
      <p:pic>
        <p:nvPicPr>
          <p:cNvPr id="217" name="Google Shape;217;p25"/>
          <p:cNvPicPr preferRelativeResize="0"/>
          <p:nvPr/>
        </p:nvPicPr>
        <p:blipFill>
          <a:blip r:embed="rId3">
            <a:alphaModFix/>
          </a:blip>
          <a:stretch>
            <a:fillRect/>
          </a:stretch>
        </p:blipFill>
        <p:spPr>
          <a:xfrm>
            <a:off x="779925" y="2695575"/>
            <a:ext cx="6705600" cy="2447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26"/>
          <p:cNvSpPr txBox="1"/>
          <p:nvPr>
            <p:ph type="title"/>
          </p:nvPr>
        </p:nvSpPr>
        <p:spPr>
          <a:xfrm>
            <a:off x="311700" y="324975"/>
            <a:ext cx="8520600" cy="907800"/>
          </a:xfrm>
          <a:prstGeom prst="rect">
            <a:avLst/>
          </a:prstGeom>
        </p:spPr>
        <p:txBody>
          <a:bodyPr anchorCtr="0" anchor="ctr" bIns="91425" lIns="91425" spcFirstLastPara="1" rIns="91425" wrap="square" tIns="91425">
            <a:noAutofit/>
          </a:bodyPr>
          <a:lstStyle/>
          <a:p>
            <a:pPr indent="0" lvl="0" marL="0" rtl="0" algn="l">
              <a:lnSpc>
                <a:spcPct val="150000"/>
              </a:lnSpc>
              <a:spcBef>
                <a:spcPts val="1000"/>
              </a:spcBef>
              <a:spcAft>
                <a:spcPts val="0"/>
              </a:spcAft>
              <a:buNone/>
            </a:pPr>
            <a:r>
              <a:rPr b="1" lang="en" sz="2300">
                <a:solidFill>
                  <a:srgbClr val="FFFFFF"/>
                </a:solidFill>
                <a:latin typeface="Open Sans"/>
                <a:ea typeface="Open Sans"/>
                <a:cs typeface="Open Sans"/>
                <a:sym typeface="Open Sans"/>
              </a:rPr>
              <a:t>Examining Clusters Cont.</a:t>
            </a:r>
            <a:endParaRPr b="1" sz="6300">
              <a:solidFill>
                <a:srgbClr val="FFFFFF"/>
              </a:solidFill>
            </a:endParaRPr>
          </a:p>
        </p:txBody>
      </p:sp>
      <p:sp>
        <p:nvSpPr>
          <p:cNvPr id="223" name="Google Shape;223;p26"/>
          <p:cNvSpPr txBox="1"/>
          <p:nvPr/>
        </p:nvSpPr>
        <p:spPr>
          <a:xfrm>
            <a:off x="311700" y="963700"/>
            <a:ext cx="8520600" cy="3552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rPr lang="en" sz="1350">
                <a:solidFill>
                  <a:srgbClr val="FFFFFF"/>
                </a:solidFill>
              </a:rPr>
              <a:t>Cluster 3:</a:t>
            </a:r>
            <a:endParaRPr sz="1350">
              <a:solidFill>
                <a:srgbClr val="FFFFFF"/>
              </a:solidFill>
            </a:endParaRPr>
          </a:p>
          <a:p>
            <a:pPr indent="0" lvl="0" marL="0" rtl="0" algn="l">
              <a:lnSpc>
                <a:spcPct val="150000"/>
              </a:lnSpc>
              <a:spcBef>
                <a:spcPts val="600"/>
              </a:spcBef>
              <a:spcAft>
                <a:spcPts val="0"/>
              </a:spcAft>
              <a:buNone/>
            </a:pPr>
            <a:r>
              <a:rPr lang="en" sz="1350">
                <a:solidFill>
                  <a:srgbClr val="FFFFFF"/>
                </a:solidFill>
              </a:rPr>
              <a:t>Cluster 3 is a center full of restaurants and bars specially with Asian touch. So, having an Indian restaurant in this neighborhood may not be wise.</a:t>
            </a:r>
            <a:endParaRPr sz="1350">
              <a:solidFill>
                <a:srgbClr val="FFFFFF"/>
              </a:solidFill>
            </a:endParaRPr>
          </a:p>
          <a:p>
            <a:pPr indent="0" lvl="0" marL="0" rtl="0" algn="l">
              <a:lnSpc>
                <a:spcPct val="150000"/>
              </a:lnSpc>
              <a:spcBef>
                <a:spcPts val="600"/>
              </a:spcBef>
              <a:spcAft>
                <a:spcPts val="0"/>
              </a:spcAft>
              <a:buNone/>
            </a:pPr>
            <a:r>
              <a:t/>
            </a:r>
            <a:endParaRPr sz="1350">
              <a:solidFill>
                <a:srgbClr val="FFFFFF"/>
              </a:solidFill>
            </a:endParaRPr>
          </a:p>
          <a:p>
            <a:pPr indent="0" lvl="0" marL="0" rtl="0" algn="l">
              <a:lnSpc>
                <a:spcPct val="150000"/>
              </a:lnSpc>
              <a:spcBef>
                <a:spcPts val="600"/>
              </a:spcBef>
              <a:spcAft>
                <a:spcPts val="500"/>
              </a:spcAft>
              <a:buNone/>
            </a:pPr>
            <a:r>
              <a:t/>
            </a:r>
            <a:endParaRPr sz="1350">
              <a:solidFill>
                <a:srgbClr val="FFFFFF"/>
              </a:solidFill>
            </a:endParaRPr>
          </a:p>
        </p:txBody>
      </p:sp>
      <p:pic>
        <p:nvPicPr>
          <p:cNvPr id="224" name="Google Shape;224;p26"/>
          <p:cNvPicPr preferRelativeResize="0"/>
          <p:nvPr/>
        </p:nvPicPr>
        <p:blipFill>
          <a:blip r:embed="rId3">
            <a:alphaModFix/>
          </a:blip>
          <a:stretch>
            <a:fillRect/>
          </a:stretch>
        </p:blipFill>
        <p:spPr>
          <a:xfrm>
            <a:off x="311700" y="2168350"/>
            <a:ext cx="6610350" cy="1143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27"/>
          <p:cNvSpPr txBox="1"/>
          <p:nvPr>
            <p:ph type="title"/>
          </p:nvPr>
        </p:nvSpPr>
        <p:spPr>
          <a:xfrm>
            <a:off x="311700" y="324975"/>
            <a:ext cx="8520600" cy="907800"/>
          </a:xfrm>
          <a:prstGeom prst="rect">
            <a:avLst/>
          </a:prstGeom>
        </p:spPr>
        <p:txBody>
          <a:bodyPr anchorCtr="0" anchor="ctr" bIns="91425" lIns="91425" spcFirstLastPara="1" rIns="91425" wrap="square" tIns="91425">
            <a:noAutofit/>
          </a:bodyPr>
          <a:lstStyle/>
          <a:p>
            <a:pPr indent="0" lvl="0" marL="0" rtl="0" algn="l">
              <a:lnSpc>
                <a:spcPct val="150000"/>
              </a:lnSpc>
              <a:spcBef>
                <a:spcPts val="1000"/>
              </a:spcBef>
              <a:spcAft>
                <a:spcPts val="0"/>
              </a:spcAft>
              <a:buNone/>
            </a:pPr>
            <a:r>
              <a:rPr b="1" lang="en" sz="2300">
                <a:solidFill>
                  <a:srgbClr val="FFFFFF"/>
                </a:solidFill>
                <a:latin typeface="Open Sans"/>
                <a:ea typeface="Open Sans"/>
                <a:cs typeface="Open Sans"/>
                <a:sym typeface="Open Sans"/>
              </a:rPr>
              <a:t>Examining Clusters Contd.</a:t>
            </a:r>
            <a:endParaRPr b="1" sz="6300">
              <a:solidFill>
                <a:srgbClr val="FFFFFF"/>
              </a:solidFill>
            </a:endParaRPr>
          </a:p>
        </p:txBody>
      </p:sp>
      <p:sp>
        <p:nvSpPr>
          <p:cNvPr id="230" name="Google Shape;230;p27"/>
          <p:cNvSpPr txBox="1"/>
          <p:nvPr/>
        </p:nvSpPr>
        <p:spPr>
          <a:xfrm>
            <a:off x="311700" y="963700"/>
            <a:ext cx="8520600" cy="3552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rPr lang="en" sz="1350">
                <a:solidFill>
                  <a:srgbClr val="FFFFFF"/>
                </a:solidFill>
              </a:rPr>
              <a:t>Cluster 4:</a:t>
            </a:r>
            <a:endParaRPr sz="1350">
              <a:solidFill>
                <a:srgbClr val="FFFFFF"/>
              </a:solidFill>
            </a:endParaRPr>
          </a:p>
          <a:p>
            <a:pPr indent="0" lvl="0" marL="0" rtl="0" algn="l">
              <a:lnSpc>
                <a:spcPct val="150000"/>
              </a:lnSpc>
              <a:spcBef>
                <a:spcPts val="1000"/>
              </a:spcBef>
              <a:spcAft>
                <a:spcPts val="0"/>
              </a:spcAft>
              <a:buNone/>
            </a:pPr>
            <a:r>
              <a:rPr lang="en" sz="1350">
                <a:solidFill>
                  <a:srgbClr val="FFFFFF"/>
                </a:solidFill>
              </a:rPr>
              <a:t>Cluster 4 is also full of fast food places, just like cluster 1. The crowd here may not like a proper Indian restaurant.</a:t>
            </a:r>
            <a:endParaRPr sz="1350">
              <a:solidFill>
                <a:srgbClr val="FFFFFF"/>
              </a:solidFill>
            </a:endParaRPr>
          </a:p>
          <a:p>
            <a:pPr indent="0" lvl="0" marL="0" rtl="0" algn="l">
              <a:lnSpc>
                <a:spcPct val="150000"/>
              </a:lnSpc>
              <a:spcBef>
                <a:spcPts val="1000"/>
              </a:spcBef>
              <a:spcAft>
                <a:spcPts val="0"/>
              </a:spcAft>
              <a:buNone/>
            </a:pPr>
            <a:r>
              <a:t/>
            </a:r>
            <a:endParaRPr sz="1350">
              <a:solidFill>
                <a:srgbClr val="FFFFFF"/>
              </a:solidFill>
            </a:endParaRPr>
          </a:p>
          <a:p>
            <a:pPr indent="0" lvl="0" marL="0" rtl="0" algn="l">
              <a:lnSpc>
                <a:spcPct val="150000"/>
              </a:lnSpc>
              <a:spcBef>
                <a:spcPts val="600"/>
              </a:spcBef>
              <a:spcAft>
                <a:spcPts val="500"/>
              </a:spcAft>
              <a:buNone/>
            </a:pPr>
            <a:r>
              <a:t/>
            </a:r>
            <a:endParaRPr sz="1350">
              <a:solidFill>
                <a:srgbClr val="FFFFFF"/>
              </a:solidFill>
            </a:endParaRPr>
          </a:p>
        </p:txBody>
      </p:sp>
      <p:pic>
        <p:nvPicPr>
          <p:cNvPr id="231" name="Google Shape;231;p27"/>
          <p:cNvPicPr preferRelativeResize="0"/>
          <p:nvPr/>
        </p:nvPicPr>
        <p:blipFill>
          <a:blip r:embed="rId3">
            <a:alphaModFix/>
          </a:blip>
          <a:stretch>
            <a:fillRect/>
          </a:stretch>
        </p:blipFill>
        <p:spPr>
          <a:xfrm>
            <a:off x="623050" y="2191875"/>
            <a:ext cx="8008550" cy="2032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28"/>
          <p:cNvSpPr txBox="1"/>
          <p:nvPr>
            <p:ph type="title"/>
          </p:nvPr>
        </p:nvSpPr>
        <p:spPr>
          <a:xfrm>
            <a:off x="311700" y="324975"/>
            <a:ext cx="8520600" cy="907800"/>
          </a:xfrm>
          <a:prstGeom prst="rect">
            <a:avLst/>
          </a:prstGeom>
        </p:spPr>
        <p:txBody>
          <a:bodyPr anchorCtr="0" anchor="ctr" bIns="91425" lIns="91425" spcFirstLastPara="1" rIns="91425" wrap="square" tIns="91425">
            <a:noAutofit/>
          </a:bodyPr>
          <a:lstStyle/>
          <a:p>
            <a:pPr indent="0" lvl="0" marL="0" rtl="0" algn="l">
              <a:lnSpc>
                <a:spcPct val="150000"/>
              </a:lnSpc>
              <a:spcBef>
                <a:spcPts val="1000"/>
              </a:spcBef>
              <a:spcAft>
                <a:spcPts val="0"/>
              </a:spcAft>
              <a:buNone/>
            </a:pPr>
            <a:r>
              <a:rPr b="1" lang="en" sz="2300">
                <a:solidFill>
                  <a:srgbClr val="FFFFFF"/>
                </a:solidFill>
                <a:latin typeface="Open Sans"/>
                <a:ea typeface="Open Sans"/>
                <a:cs typeface="Open Sans"/>
                <a:sym typeface="Open Sans"/>
              </a:rPr>
              <a:t>Examining Clusters Contd.</a:t>
            </a:r>
            <a:endParaRPr b="1" sz="6300">
              <a:solidFill>
                <a:srgbClr val="FFFFFF"/>
              </a:solidFill>
            </a:endParaRPr>
          </a:p>
        </p:txBody>
      </p:sp>
      <p:sp>
        <p:nvSpPr>
          <p:cNvPr id="237" name="Google Shape;237;p28"/>
          <p:cNvSpPr txBox="1"/>
          <p:nvPr/>
        </p:nvSpPr>
        <p:spPr>
          <a:xfrm>
            <a:off x="311700" y="963700"/>
            <a:ext cx="8520600" cy="3552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rPr lang="en" sz="1350">
                <a:solidFill>
                  <a:srgbClr val="FFFFFF"/>
                </a:solidFill>
              </a:rPr>
              <a:t>Cluster 5:</a:t>
            </a:r>
            <a:endParaRPr sz="1350">
              <a:solidFill>
                <a:srgbClr val="FFFFFF"/>
              </a:solidFill>
            </a:endParaRPr>
          </a:p>
          <a:p>
            <a:pPr indent="0" lvl="0" marL="0" rtl="0" algn="l">
              <a:lnSpc>
                <a:spcPct val="150000"/>
              </a:lnSpc>
              <a:spcBef>
                <a:spcPts val="600"/>
              </a:spcBef>
              <a:spcAft>
                <a:spcPts val="0"/>
              </a:spcAft>
              <a:buNone/>
            </a:pPr>
            <a:r>
              <a:rPr lang="en" sz="1350">
                <a:solidFill>
                  <a:srgbClr val="FFFFFF"/>
                </a:solidFill>
              </a:rPr>
              <a:t>Cluster 5 does not have any significant restaurants with Asian touch and there is no Indian restaurant. So having an Indian restaurant might be a good idea since there is less competition and can give a higher number of customers.</a:t>
            </a:r>
            <a:endParaRPr sz="1350">
              <a:solidFill>
                <a:srgbClr val="FFFFFF"/>
              </a:solidFill>
            </a:endParaRPr>
          </a:p>
          <a:p>
            <a:pPr indent="0" lvl="0" marL="0" rtl="0" algn="l">
              <a:lnSpc>
                <a:spcPct val="150000"/>
              </a:lnSpc>
              <a:spcBef>
                <a:spcPts val="600"/>
              </a:spcBef>
              <a:spcAft>
                <a:spcPts val="0"/>
              </a:spcAft>
              <a:buNone/>
            </a:pPr>
            <a:r>
              <a:t/>
            </a:r>
            <a:endParaRPr sz="1350">
              <a:solidFill>
                <a:srgbClr val="FFFFFF"/>
              </a:solidFill>
            </a:endParaRPr>
          </a:p>
          <a:p>
            <a:pPr indent="0" lvl="0" marL="0" rtl="0" algn="l">
              <a:lnSpc>
                <a:spcPct val="150000"/>
              </a:lnSpc>
              <a:spcBef>
                <a:spcPts val="600"/>
              </a:spcBef>
              <a:spcAft>
                <a:spcPts val="500"/>
              </a:spcAft>
              <a:buNone/>
            </a:pPr>
            <a:r>
              <a:t/>
            </a:r>
            <a:endParaRPr sz="1350">
              <a:solidFill>
                <a:srgbClr val="FFFFFF"/>
              </a:solidFill>
            </a:endParaRPr>
          </a:p>
        </p:txBody>
      </p:sp>
      <p:pic>
        <p:nvPicPr>
          <p:cNvPr id="238" name="Google Shape;238;p28"/>
          <p:cNvPicPr preferRelativeResize="0"/>
          <p:nvPr/>
        </p:nvPicPr>
        <p:blipFill>
          <a:blip r:embed="rId3">
            <a:alphaModFix/>
          </a:blip>
          <a:stretch>
            <a:fillRect/>
          </a:stretch>
        </p:blipFill>
        <p:spPr>
          <a:xfrm>
            <a:off x="611850" y="2651325"/>
            <a:ext cx="6819900" cy="1266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29"/>
          <p:cNvSpPr txBox="1"/>
          <p:nvPr>
            <p:ph type="title"/>
          </p:nvPr>
        </p:nvSpPr>
        <p:spPr>
          <a:xfrm>
            <a:off x="311700" y="265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a:t>
            </a:r>
            <a:endParaRPr/>
          </a:p>
        </p:txBody>
      </p:sp>
      <p:sp>
        <p:nvSpPr>
          <p:cNvPr id="244" name="Google Shape;244;p29"/>
          <p:cNvSpPr txBox="1"/>
          <p:nvPr>
            <p:ph idx="1" type="body"/>
          </p:nvPr>
        </p:nvSpPr>
        <p:spPr>
          <a:xfrm>
            <a:off x="311700" y="1314300"/>
            <a:ext cx="8520600" cy="3829200"/>
          </a:xfrm>
          <a:prstGeom prst="rect">
            <a:avLst/>
          </a:prstGeom>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rPr lang="en" sz="1350">
                <a:solidFill>
                  <a:srgbClr val="FFFFFF"/>
                </a:solidFill>
              </a:rPr>
              <a:t>In this project, we started off with the business problem of identifying a good neighborhood to open a new Indian restaurant. To achieve that we looked into all the neighborhoods in New York City, analysed each neighborhood &amp; number of Indian restaurants in those neighborhoods to come to conclusion about which neighborhood would be a better spot. Below are the findings:</a:t>
            </a:r>
            <a:endParaRPr sz="1350">
              <a:solidFill>
                <a:srgbClr val="FFFFFF"/>
              </a:solidFill>
            </a:endParaRPr>
          </a:p>
          <a:p>
            <a:pPr indent="-314325" lvl="0" marL="457200" rtl="0" algn="l">
              <a:lnSpc>
                <a:spcPct val="150000"/>
              </a:lnSpc>
              <a:spcBef>
                <a:spcPts val="1000"/>
              </a:spcBef>
              <a:spcAft>
                <a:spcPts val="0"/>
              </a:spcAft>
              <a:buClr>
                <a:srgbClr val="FFFFFF"/>
              </a:buClr>
              <a:buSzPts val="1350"/>
              <a:buAutoNum type="arabicParenR"/>
            </a:pPr>
            <a:r>
              <a:rPr lang="en" sz="1350">
                <a:solidFill>
                  <a:srgbClr val="FFFFFF"/>
                </a:solidFill>
              </a:rPr>
              <a:t>It has been identified that only Queens, Manhattan, Brooklyn and Bronx have a high amount of Indian restaurants with the help of Violin plots between Number of Indian restaurants in the Borough of New York City.</a:t>
            </a:r>
            <a:endParaRPr sz="1350">
              <a:solidFill>
                <a:srgbClr val="FFFFFF"/>
              </a:solidFill>
            </a:endParaRPr>
          </a:p>
          <a:p>
            <a:pPr indent="-314325" lvl="0" marL="457200" rtl="0" algn="l">
              <a:lnSpc>
                <a:spcPct val="150000"/>
              </a:lnSpc>
              <a:spcBef>
                <a:spcPts val="0"/>
              </a:spcBef>
              <a:spcAft>
                <a:spcPts val="0"/>
              </a:spcAft>
              <a:buClr>
                <a:srgbClr val="FFFFFF"/>
              </a:buClr>
              <a:buSzPts val="1350"/>
              <a:buAutoNum type="arabicParenR"/>
            </a:pPr>
            <a:r>
              <a:rPr lang="en" sz="1350">
                <a:solidFill>
                  <a:srgbClr val="FFFFFF"/>
                </a:solidFill>
              </a:rPr>
              <a:t>After careful consideration it is a good idea to open a new Indian restaurant in the Sunnyside neighborhood since it has no Indian restaurants in the neighborhoods and also suffers from other restaurants too, which gives a higher number of customers and possibly lower competition.</a:t>
            </a:r>
            <a:endParaRPr sz="135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0"/>
          <p:cNvSpPr txBox="1"/>
          <p:nvPr>
            <p:ph type="title"/>
          </p:nvPr>
        </p:nvSpPr>
        <p:spPr>
          <a:xfrm>
            <a:off x="311700" y="265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50" name="Google Shape;250;p30"/>
          <p:cNvSpPr txBox="1"/>
          <p:nvPr>
            <p:ph idx="1" type="body"/>
          </p:nvPr>
        </p:nvSpPr>
        <p:spPr>
          <a:xfrm>
            <a:off x="311700" y="638775"/>
            <a:ext cx="8520600" cy="4448700"/>
          </a:xfrm>
          <a:prstGeom prst="rect">
            <a:avLst/>
          </a:prstGeom>
        </p:spPr>
        <p:txBody>
          <a:bodyPr anchorCtr="0" anchor="t" bIns="91425" lIns="91425" spcFirstLastPara="1" rIns="91425" wrap="square" tIns="91425">
            <a:noAutofit/>
          </a:bodyPr>
          <a:lstStyle/>
          <a:p>
            <a:pPr indent="-311150" lvl="0" marL="457200" rtl="0" algn="l">
              <a:lnSpc>
                <a:spcPct val="218181"/>
              </a:lnSpc>
              <a:spcBef>
                <a:spcPts val="1400"/>
              </a:spcBef>
              <a:spcAft>
                <a:spcPts val="0"/>
              </a:spcAft>
              <a:buClr>
                <a:srgbClr val="FFFFFF"/>
              </a:buClr>
              <a:buSzPts val="1300"/>
              <a:buAutoNum type="arabicParenR"/>
            </a:pPr>
            <a:r>
              <a:rPr lang="en" sz="1300">
                <a:solidFill>
                  <a:srgbClr val="FFFFFF"/>
                </a:solidFill>
              </a:rPr>
              <a:t>According to this analysis, the Sunnyside neighborhood will provide the least competition for the new upcoming Indian restaurant as there is very little Indian restaurants spread or no Indian restaurants in few neighborhoods.</a:t>
            </a:r>
            <a:endParaRPr sz="1300">
              <a:solidFill>
                <a:srgbClr val="FFFFFF"/>
              </a:solidFill>
            </a:endParaRPr>
          </a:p>
          <a:p>
            <a:pPr indent="-311150" lvl="0" marL="457200" rtl="0" algn="l">
              <a:lnSpc>
                <a:spcPct val="218181"/>
              </a:lnSpc>
              <a:spcBef>
                <a:spcPts val="0"/>
              </a:spcBef>
              <a:spcAft>
                <a:spcPts val="0"/>
              </a:spcAft>
              <a:buClr>
                <a:srgbClr val="FFFFFF"/>
              </a:buClr>
              <a:buSzPts val="1300"/>
              <a:buAutoNum type="arabicParenR"/>
            </a:pPr>
            <a:r>
              <a:rPr lang="en" sz="1300">
                <a:solidFill>
                  <a:srgbClr val="FFFFFF"/>
                </a:solidFill>
              </a:rPr>
              <a:t>Even Though there are lots of areas where it can be improved yet this analysis has certainly provided us with some good insights, preliminary information on possibilities &amp; a head start into this business problem by setting the step stones properly.</a:t>
            </a:r>
            <a:endParaRPr sz="1300">
              <a:solidFill>
                <a:srgbClr val="FFFFFF"/>
              </a:solidFill>
            </a:endParaRPr>
          </a:p>
          <a:p>
            <a:pPr indent="-311150" lvl="0" marL="457200" rtl="0" algn="l">
              <a:lnSpc>
                <a:spcPct val="218181"/>
              </a:lnSpc>
              <a:spcBef>
                <a:spcPts val="0"/>
              </a:spcBef>
              <a:spcAft>
                <a:spcPts val="0"/>
              </a:spcAft>
              <a:buClr>
                <a:srgbClr val="FFFFFF"/>
              </a:buClr>
              <a:buSzPts val="1300"/>
              <a:buAutoNum type="arabicParenR"/>
            </a:pPr>
            <a:r>
              <a:rPr lang="en" sz="1300">
                <a:solidFill>
                  <a:srgbClr val="FFFFFF"/>
                </a:solidFill>
              </a:rPr>
              <a:t>We have used many python libraries and </a:t>
            </a:r>
            <a:r>
              <a:rPr lang="en" sz="1300">
                <a:solidFill>
                  <a:srgbClr val="FFFFFF"/>
                </a:solidFill>
              </a:rPr>
              <a:t>Foursquare API</a:t>
            </a:r>
            <a:r>
              <a:rPr lang="en" sz="1300">
                <a:solidFill>
                  <a:srgbClr val="FFFFFF"/>
                </a:solidFill>
              </a:rPr>
              <a:t> to fetch the data , to manipulate the contents &amp; to analyze and visualize those datasets, then got a good amount of data from Wikipedia which we scraped with help of Wikipedia python library and visualized using various plots present in seaborn &amp; matplotlib. We also applied machine learning techniques to predict the output given the data and used Folium to visualize.</a:t>
            </a:r>
            <a:endParaRPr sz="1300">
              <a:solidFill>
                <a:srgbClr val="FFFFFF"/>
              </a:solidFill>
            </a:endParaRPr>
          </a:p>
          <a:p>
            <a:pPr indent="0" lvl="0" marL="0" rtl="0" algn="l">
              <a:lnSpc>
                <a:spcPct val="150000"/>
              </a:lnSpc>
              <a:spcBef>
                <a:spcPts val="1000"/>
              </a:spcBef>
              <a:spcAft>
                <a:spcPts val="0"/>
              </a:spcAft>
              <a:buNone/>
            </a:pPr>
            <a:r>
              <a:t/>
            </a:r>
            <a:endParaRPr sz="13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490250" y="526350"/>
            <a:ext cx="4283400" cy="67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41" name="Google Shape;141;p14"/>
          <p:cNvSpPr txBox="1"/>
          <p:nvPr/>
        </p:nvSpPr>
        <p:spPr>
          <a:xfrm>
            <a:off x="521100" y="1198950"/>
            <a:ext cx="8101800" cy="3899700"/>
          </a:xfrm>
          <a:prstGeom prst="rect">
            <a:avLst/>
          </a:prstGeom>
          <a:noFill/>
          <a:ln>
            <a:noFill/>
          </a:ln>
        </p:spPr>
        <p:txBody>
          <a:bodyPr anchorCtr="0" anchor="t" bIns="91425" lIns="91425" spcFirstLastPara="1" rIns="91425" wrap="square" tIns="91425">
            <a:noAutofit/>
          </a:bodyPr>
          <a:lstStyle/>
          <a:p>
            <a:pPr indent="-314325" lvl="0" marL="457200" rtl="0" algn="l">
              <a:lnSpc>
                <a:spcPct val="140000"/>
              </a:lnSpc>
              <a:spcBef>
                <a:spcPts val="2400"/>
              </a:spcBef>
              <a:spcAft>
                <a:spcPts val="0"/>
              </a:spcAft>
              <a:buClr>
                <a:srgbClr val="FFFFFF"/>
              </a:buClr>
              <a:buSzPts val="1350"/>
              <a:buAutoNum type="arabicParenR"/>
            </a:pPr>
            <a:r>
              <a:rPr lang="en" sz="1350">
                <a:solidFill>
                  <a:srgbClr val="FFFFFF"/>
                </a:solidFill>
              </a:rPr>
              <a:t>In this project we will go through a step by step process to make a decision whether it is a good idea to open an Indian restaurant in NYC.</a:t>
            </a:r>
            <a:endParaRPr sz="1350">
              <a:solidFill>
                <a:srgbClr val="FFFFFF"/>
              </a:solidFill>
            </a:endParaRPr>
          </a:p>
          <a:p>
            <a:pPr indent="-314325" lvl="0" marL="457200" rtl="0" algn="l">
              <a:lnSpc>
                <a:spcPct val="140000"/>
              </a:lnSpc>
              <a:spcBef>
                <a:spcPts val="0"/>
              </a:spcBef>
              <a:spcAft>
                <a:spcPts val="0"/>
              </a:spcAft>
              <a:buClr>
                <a:srgbClr val="FFFFFF"/>
              </a:buClr>
              <a:buSzPts val="1350"/>
              <a:buAutoNum type="arabicParenR"/>
            </a:pPr>
            <a:r>
              <a:rPr lang="en" sz="1350">
                <a:solidFill>
                  <a:srgbClr val="FFFFFF"/>
                </a:solidFill>
              </a:rPr>
              <a:t>We analyze the neighborhoods in NYC to identify the most profitable area since the success of the restaurant depends on the people and ambience. </a:t>
            </a:r>
            <a:endParaRPr sz="1350">
              <a:solidFill>
                <a:srgbClr val="FFFFFF"/>
              </a:solidFill>
            </a:endParaRPr>
          </a:p>
          <a:p>
            <a:pPr indent="-314325" lvl="0" marL="457200" rtl="0" algn="l">
              <a:lnSpc>
                <a:spcPct val="140000"/>
              </a:lnSpc>
              <a:spcBef>
                <a:spcPts val="0"/>
              </a:spcBef>
              <a:spcAft>
                <a:spcPts val="0"/>
              </a:spcAft>
              <a:buClr>
                <a:srgbClr val="FFFFFF"/>
              </a:buClr>
              <a:buSzPts val="1350"/>
              <a:buAutoNum type="arabicParenR"/>
            </a:pPr>
            <a:r>
              <a:rPr lang="en" sz="1350">
                <a:solidFill>
                  <a:srgbClr val="FFFFFF"/>
                </a:solidFill>
              </a:rPr>
              <a:t>Since we already know that NYC shelters a greater number of Indians it is a good idea to start the restaurant here, but we just need to make sure whether it is a profitable idea or not. If so, where we can place it, so it yields more profit to the owner.</a:t>
            </a:r>
            <a:endParaRPr sz="1350">
              <a:solidFill>
                <a:srgbClr val="FFFFFF"/>
              </a:solidFill>
            </a:endParaRPr>
          </a:p>
          <a:p>
            <a:pPr indent="-314325" lvl="0" marL="457200" rtl="0" algn="l">
              <a:lnSpc>
                <a:spcPct val="140000"/>
              </a:lnSpc>
              <a:spcBef>
                <a:spcPts val="0"/>
              </a:spcBef>
              <a:spcAft>
                <a:spcPts val="0"/>
              </a:spcAft>
              <a:buClr>
                <a:srgbClr val="FFFFFF"/>
              </a:buClr>
              <a:buSzPts val="1350"/>
              <a:buAutoNum type="arabicParenR"/>
            </a:pPr>
            <a:r>
              <a:rPr lang="en" sz="1350">
                <a:solidFill>
                  <a:srgbClr val="FFFFFF"/>
                </a:solidFill>
              </a:rPr>
              <a:t>This data science capstone project deals with the process of leveraging location data acquired from data providers such as Foursquare to explore the neighborhoods within a targeted city and create clustering models. </a:t>
            </a:r>
            <a:endParaRPr sz="1350">
              <a:solidFill>
                <a:srgbClr val="FFFFFF"/>
              </a:solidFill>
            </a:endParaRPr>
          </a:p>
          <a:p>
            <a:pPr indent="0" lvl="0" marL="0" rtl="0" algn="l">
              <a:lnSpc>
                <a:spcPct val="140000"/>
              </a:lnSpc>
              <a:spcBef>
                <a:spcPts val="2400"/>
              </a:spcBef>
              <a:spcAft>
                <a:spcPts val="600"/>
              </a:spcAft>
              <a:buNone/>
            </a:pPr>
            <a:r>
              <a:t/>
            </a:r>
            <a:endParaRPr>
              <a:solidFill>
                <a:srgbClr val="FFFFFF"/>
              </a:solidFill>
              <a:latin typeface="Old Standard TT"/>
              <a:ea typeface="Old Standard TT"/>
              <a:cs typeface="Old Standard TT"/>
              <a:sym typeface="Old Standard T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311700" y="324975"/>
            <a:ext cx="8520600" cy="907800"/>
          </a:xfrm>
          <a:prstGeom prst="rect">
            <a:avLst/>
          </a:prstGeom>
        </p:spPr>
        <p:txBody>
          <a:bodyPr anchorCtr="0" anchor="ctr" bIns="91425" lIns="91425" spcFirstLastPara="1" rIns="91425" wrap="square" tIns="91425">
            <a:noAutofit/>
          </a:bodyPr>
          <a:lstStyle/>
          <a:p>
            <a:pPr indent="9525" lvl="0" marL="0" marR="1133475" rtl="0" algn="l">
              <a:spcBef>
                <a:spcPts val="2400"/>
              </a:spcBef>
              <a:spcAft>
                <a:spcPts val="0"/>
              </a:spcAft>
              <a:buNone/>
            </a:pPr>
            <a:r>
              <a:rPr b="1" lang="en" sz="2900">
                <a:solidFill>
                  <a:srgbClr val="FFFFFF"/>
                </a:solidFill>
                <a:latin typeface="Open Sans"/>
                <a:ea typeface="Open Sans"/>
                <a:cs typeface="Open Sans"/>
                <a:sym typeface="Open Sans"/>
              </a:rPr>
              <a:t>Data Exploration</a:t>
            </a:r>
            <a:endParaRPr sz="5200">
              <a:solidFill>
                <a:srgbClr val="FFFFFF"/>
              </a:solidFill>
            </a:endParaRPr>
          </a:p>
        </p:txBody>
      </p:sp>
      <p:sp>
        <p:nvSpPr>
          <p:cNvPr id="147" name="Google Shape;147;p15"/>
          <p:cNvSpPr txBox="1"/>
          <p:nvPr/>
        </p:nvSpPr>
        <p:spPr>
          <a:xfrm>
            <a:off x="347375" y="1333500"/>
            <a:ext cx="8520600" cy="3552300"/>
          </a:xfrm>
          <a:prstGeom prst="rect">
            <a:avLst/>
          </a:prstGeom>
          <a:noFill/>
          <a:ln>
            <a:noFill/>
          </a:ln>
        </p:spPr>
        <p:txBody>
          <a:bodyPr anchorCtr="0" anchor="t" bIns="91425" lIns="91425" spcFirstLastPara="1" rIns="91425" wrap="square" tIns="91425">
            <a:noAutofit/>
          </a:bodyPr>
          <a:lstStyle/>
          <a:p>
            <a:pPr indent="-320675" lvl="0" marL="457200" rtl="0" algn="l">
              <a:lnSpc>
                <a:spcPct val="150000"/>
              </a:lnSpc>
              <a:spcBef>
                <a:spcPts val="1000"/>
              </a:spcBef>
              <a:spcAft>
                <a:spcPts val="0"/>
              </a:spcAft>
              <a:buClr>
                <a:srgbClr val="FFFFFF"/>
              </a:buClr>
              <a:buSzPts val="1450"/>
              <a:buAutoNum type="arabicParenR"/>
            </a:pPr>
            <a:r>
              <a:rPr lang="en" sz="1450">
                <a:solidFill>
                  <a:srgbClr val="FFFFFF"/>
                </a:solidFill>
              </a:rPr>
              <a:t>The data for this project will be extracted, processed and analysed by integrating the borough information for New York City extracted from the web and venue related information acquired through Foursquare API.</a:t>
            </a:r>
            <a:endParaRPr sz="1450">
              <a:solidFill>
                <a:srgbClr val="FFFFFF"/>
              </a:solidFill>
            </a:endParaRPr>
          </a:p>
          <a:p>
            <a:pPr indent="-320675" lvl="0" marL="457200" rtl="0" algn="l">
              <a:lnSpc>
                <a:spcPct val="150000"/>
              </a:lnSpc>
              <a:spcBef>
                <a:spcPts val="0"/>
              </a:spcBef>
              <a:spcAft>
                <a:spcPts val="0"/>
              </a:spcAft>
              <a:buClr>
                <a:srgbClr val="FFFFFF"/>
              </a:buClr>
              <a:buSzPts val="1450"/>
              <a:buAutoNum type="arabicParenR"/>
            </a:pPr>
            <a:r>
              <a:rPr lang="en" sz="1450">
                <a:solidFill>
                  <a:srgbClr val="FFFFFF"/>
                </a:solidFill>
              </a:rPr>
              <a:t>The data extraction from web shall be done using the web scraping libraries for python.</a:t>
            </a:r>
            <a:endParaRPr sz="1450">
              <a:solidFill>
                <a:srgbClr val="FFFFFF"/>
              </a:solidFill>
            </a:endParaRPr>
          </a:p>
          <a:p>
            <a:pPr indent="-320675" lvl="0" marL="457200" rtl="0" algn="l">
              <a:lnSpc>
                <a:spcPct val="150000"/>
              </a:lnSpc>
              <a:spcBef>
                <a:spcPts val="0"/>
              </a:spcBef>
              <a:spcAft>
                <a:spcPts val="0"/>
              </a:spcAft>
              <a:buClr>
                <a:srgbClr val="FFFFFF"/>
              </a:buClr>
              <a:buSzPts val="1450"/>
              <a:buAutoNum type="arabicParenR"/>
            </a:pPr>
            <a:r>
              <a:rPr lang="en" sz="1450">
                <a:solidFill>
                  <a:srgbClr val="FFFFFF"/>
                </a:solidFill>
              </a:rPr>
              <a:t>After extracting the html page the information shall be converted into a dataframe using the pandas python library. </a:t>
            </a:r>
            <a:endParaRPr sz="1450">
              <a:solidFill>
                <a:srgbClr val="FFFFFF"/>
              </a:solidFill>
            </a:endParaRPr>
          </a:p>
          <a:p>
            <a:pPr indent="-320675" lvl="0" marL="457200" rtl="0" algn="l">
              <a:lnSpc>
                <a:spcPct val="150000"/>
              </a:lnSpc>
              <a:spcBef>
                <a:spcPts val="0"/>
              </a:spcBef>
              <a:spcAft>
                <a:spcPts val="0"/>
              </a:spcAft>
              <a:buClr>
                <a:srgbClr val="FFFFFF"/>
              </a:buClr>
              <a:buSzPts val="1450"/>
              <a:buAutoNum type="arabicParenR"/>
            </a:pPr>
            <a:r>
              <a:rPr lang="en" sz="1450">
                <a:solidFill>
                  <a:srgbClr val="FFFFFF"/>
                </a:solidFill>
              </a:rPr>
              <a:t>Using the pandas library, the data will be cleaned and processed to prepare a final data frame for analysis. In order to render my data onto a map, I will be using the Folium library. </a:t>
            </a:r>
            <a:endParaRPr sz="1450">
              <a:solidFill>
                <a:srgbClr val="FFFFFF"/>
              </a:solidFill>
            </a:endParaRPr>
          </a:p>
          <a:p>
            <a:pPr indent="-320675" lvl="0" marL="457200" rtl="0" algn="l">
              <a:lnSpc>
                <a:spcPct val="150000"/>
              </a:lnSpc>
              <a:spcBef>
                <a:spcPts val="0"/>
              </a:spcBef>
              <a:spcAft>
                <a:spcPts val="0"/>
              </a:spcAft>
              <a:buClr>
                <a:srgbClr val="FFFFFF"/>
              </a:buClr>
              <a:buSzPts val="1450"/>
              <a:buAutoNum type="arabicParenR"/>
            </a:pPr>
            <a:r>
              <a:rPr lang="en" sz="1450">
                <a:solidFill>
                  <a:srgbClr val="FFFFFF"/>
                </a:solidFill>
              </a:rPr>
              <a:t>To create clusters of similar regions of interest, I will be using k-means clustering technique.</a:t>
            </a:r>
            <a:endParaRPr sz="18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311700" y="324975"/>
            <a:ext cx="8520600" cy="907800"/>
          </a:xfrm>
          <a:prstGeom prst="rect">
            <a:avLst/>
          </a:prstGeom>
        </p:spPr>
        <p:txBody>
          <a:bodyPr anchorCtr="0" anchor="ctr" bIns="91425" lIns="91425" spcFirstLastPara="1" rIns="91425" wrap="square" tIns="91425">
            <a:noAutofit/>
          </a:bodyPr>
          <a:lstStyle/>
          <a:p>
            <a:pPr indent="9525" lvl="0" marL="0" marR="1133475" rtl="0" algn="l">
              <a:spcBef>
                <a:spcPts val="2400"/>
              </a:spcBef>
              <a:spcAft>
                <a:spcPts val="0"/>
              </a:spcAft>
              <a:buNone/>
            </a:pPr>
            <a:r>
              <a:rPr b="1" lang="en" sz="2900">
                <a:solidFill>
                  <a:srgbClr val="FFFFFF"/>
                </a:solidFill>
                <a:latin typeface="Open Sans"/>
                <a:ea typeface="Open Sans"/>
                <a:cs typeface="Open Sans"/>
                <a:sym typeface="Open Sans"/>
              </a:rPr>
              <a:t>Data Sources</a:t>
            </a:r>
            <a:endParaRPr sz="5200">
              <a:solidFill>
                <a:srgbClr val="FFFFFF"/>
              </a:solidFill>
            </a:endParaRPr>
          </a:p>
        </p:txBody>
      </p:sp>
      <p:sp>
        <p:nvSpPr>
          <p:cNvPr id="153" name="Google Shape;153;p16"/>
          <p:cNvSpPr txBox="1"/>
          <p:nvPr/>
        </p:nvSpPr>
        <p:spPr>
          <a:xfrm>
            <a:off x="347375" y="1333500"/>
            <a:ext cx="8520600" cy="3552300"/>
          </a:xfrm>
          <a:prstGeom prst="rect">
            <a:avLst/>
          </a:prstGeom>
          <a:noFill/>
          <a:ln>
            <a:noFill/>
          </a:ln>
        </p:spPr>
        <p:txBody>
          <a:bodyPr anchorCtr="0" anchor="t" bIns="91425" lIns="91425" spcFirstLastPara="1" rIns="91425" wrap="square" tIns="91425">
            <a:noAutofit/>
          </a:bodyPr>
          <a:lstStyle/>
          <a:p>
            <a:pPr indent="-314325" lvl="0" marL="457200" rtl="0" algn="l">
              <a:lnSpc>
                <a:spcPct val="150000"/>
              </a:lnSpc>
              <a:spcBef>
                <a:spcPts val="1000"/>
              </a:spcBef>
              <a:spcAft>
                <a:spcPts val="0"/>
              </a:spcAft>
              <a:buClr>
                <a:srgbClr val="FFFFFF"/>
              </a:buClr>
              <a:buSzPts val="1350"/>
              <a:buAutoNum type="arabicParenR"/>
            </a:pPr>
            <a:r>
              <a:rPr lang="en" sz="1350">
                <a:solidFill>
                  <a:srgbClr val="FFFFFF"/>
                </a:solidFill>
              </a:rPr>
              <a:t>I am using the </a:t>
            </a:r>
            <a:r>
              <a:rPr lang="en" sz="1350">
                <a:solidFill>
                  <a:srgbClr val="FFFFFF"/>
                </a:solidFill>
                <a:latin typeface="Courier New"/>
                <a:ea typeface="Courier New"/>
                <a:cs typeface="Courier New"/>
                <a:sym typeface="Courier New"/>
              </a:rPr>
              <a:t>"</a:t>
            </a:r>
            <a:r>
              <a:rPr lang="en" sz="1350" u="sng">
                <a:solidFill>
                  <a:srgbClr val="FFFFFF"/>
                </a:solidFill>
                <a:latin typeface="Courier New"/>
                <a:ea typeface="Courier New"/>
                <a:cs typeface="Courier New"/>
                <a:sym typeface="Courier New"/>
                <a:hlinkClick r:id="rId3"/>
              </a:rPr>
              <a:t>https://cocl.us/new_york_dataset</a:t>
            </a:r>
            <a:r>
              <a:rPr lang="en" sz="1350">
                <a:solidFill>
                  <a:srgbClr val="FFFFFF"/>
                </a:solidFill>
                <a:latin typeface="Courier New"/>
                <a:ea typeface="Courier New"/>
                <a:cs typeface="Courier New"/>
                <a:sym typeface="Courier New"/>
              </a:rPr>
              <a:t>" </a:t>
            </a:r>
            <a:r>
              <a:rPr lang="en" sz="1350">
                <a:solidFill>
                  <a:srgbClr val="FFFFFF"/>
                </a:solidFill>
              </a:rPr>
              <a:t>page to get all the information about the neighborhoods present in New York City. This page has the borough &amp; the name of all the neighborhoods, Latitude and Longitude  present in New York city.</a:t>
            </a:r>
            <a:endParaRPr sz="1350">
              <a:solidFill>
                <a:srgbClr val="FFFFFF"/>
              </a:solidFill>
            </a:endParaRPr>
          </a:p>
          <a:p>
            <a:pPr indent="-314325" lvl="0" marL="457200" rtl="0" algn="just">
              <a:lnSpc>
                <a:spcPct val="150000"/>
              </a:lnSpc>
              <a:spcBef>
                <a:spcPts val="0"/>
              </a:spcBef>
              <a:spcAft>
                <a:spcPts val="0"/>
              </a:spcAft>
              <a:buClr>
                <a:srgbClr val="FFFFFF"/>
              </a:buClr>
              <a:buSzPts val="1350"/>
              <a:buAutoNum type="arabicParenR"/>
            </a:pPr>
            <a:r>
              <a:rPr lang="en" sz="1350">
                <a:solidFill>
                  <a:srgbClr val="FFFFFF"/>
                </a:solidFill>
              </a:rPr>
              <a:t>Then “</a:t>
            </a:r>
            <a:r>
              <a:rPr lang="en" sz="1350" u="sng">
                <a:solidFill>
                  <a:srgbClr val="FFFFFF"/>
                </a:solidFill>
                <a:latin typeface="Courier New"/>
                <a:ea typeface="Courier New"/>
                <a:cs typeface="Courier New"/>
                <a:sym typeface="Courier New"/>
                <a:hlinkClick r:id="rId4"/>
              </a:rPr>
              <a:t>https://en.wikipedia.org/wiki/Neighborhoods_in_New_York_City</a:t>
            </a:r>
            <a:r>
              <a:rPr lang="en" sz="1350">
                <a:solidFill>
                  <a:srgbClr val="FFFFFF"/>
                </a:solidFill>
              </a:rPr>
              <a:t>” page to get all the population details of the neighborhoods.</a:t>
            </a:r>
            <a:endParaRPr sz="1350">
              <a:solidFill>
                <a:srgbClr val="FFFFFF"/>
              </a:solidFill>
            </a:endParaRPr>
          </a:p>
          <a:p>
            <a:pPr indent="-314325" lvl="0" marL="457200" rtl="0" algn="just">
              <a:lnSpc>
                <a:spcPct val="150000"/>
              </a:lnSpc>
              <a:spcBef>
                <a:spcPts val="0"/>
              </a:spcBef>
              <a:spcAft>
                <a:spcPts val="0"/>
              </a:spcAft>
              <a:buClr>
                <a:srgbClr val="FFFFFF"/>
              </a:buClr>
              <a:buSzPts val="1350"/>
              <a:buAutoNum type="arabicParenR"/>
            </a:pPr>
            <a:r>
              <a:rPr lang="en" sz="1350">
                <a:solidFill>
                  <a:srgbClr val="FFFFFF"/>
                </a:solidFill>
              </a:rPr>
              <a:t>To get location and other information about various venues in New York City I’m using Foursquare’s explore API. Using the Foursquare’s explore API (which gives venues recommendations), I’m fetching details about the venues present in New York City and collecting their names, categories and locations (latitude and longitude). From Foursquare API (</a:t>
            </a:r>
            <a:r>
              <a:rPr lang="en" sz="1350" u="sng">
                <a:solidFill>
                  <a:srgbClr val="FFFFFF"/>
                </a:solidFill>
                <a:hlinkClick r:id="rId5"/>
              </a:rPr>
              <a:t>https://developer.foursquare.com/docs</a:t>
            </a:r>
            <a:r>
              <a:rPr lang="en" sz="1350">
                <a:solidFill>
                  <a:srgbClr val="FFFFFF"/>
                </a:solidFill>
              </a:rPr>
              <a:t>)</a:t>
            </a:r>
            <a:endParaRPr sz="175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17"/>
          <p:cNvSpPr txBox="1"/>
          <p:nvPr>
            <p:ph type="title"/>
          </p:nvPr>
        </p:nvSpPr>
        <p:spPr>
          <a:xfrm>
            <a:off x="311700" y="324975"/>
            <a:ext cx="8520600" cy="907800"/>
          </a:xfrm>
          <a:prstGeom prst="rect">
            <a:avLst/>
          </a:prstGeom>
        </p:spPr>
        <p:txBody>
          <a:bodyPr anchorCtr="0" anchor="ctr" bIns="91425" lIns="91425" spcFirstLastPara="1" rIns="91425" wrap="square" tIns="91425">
            <a:noAutofit/>
          </a:bodyPr>
          <a:lstStyle/>
          <a:p>
            <a:pPr indent="9525" lvl="0" marL="0" marR="1133475" rtl="0" algn="l">
              <a:spcBef>
                <a:spcPts val="2400"/>
              </a:spcBef>
              <a:spcAft>
                <a:spcPts val="0"/>
              </a:spcAft>
              <a:buNone/>
            </a:pPr>
            <a:r>
              <a:rPr b="1" lang="en" sz="2900">
                <a:solidFill>
                  <a:srgbClr val="FFFFFF"/>
                </a:solidFill>
                <a:latin typeface="Open Sans"/>
                <a:ea typeface="Open Sans"/>
                <a:cs typeface="Open Sans"/>
                <a:sym typeface="Open Sans"/>
              </a:rPr>
              <a:t>Data Cleaning</a:t>
            </a:r>
            <a:endParaRPr sz="5200">
              <a:solidFill>
                <a:srgbClr val="FFFFFF"/>
              </a:solidFill>
            </a:endParaRPr>
          </a:p>
        </p:txBody>
      </p:sp>
      <p:sp>
        <p:nvSpPr>
          <p:cNvPr id="159" name="Google Shape;159;p17"/>
          <p:cNvSpPr txBox="1"/>
          <p:nvPr/>
        </p:nvSpPr>
        <p:spPr>
          <a:xfrm>
            <a:off x="347375" y="1333500"/>
            <a:ext cx="8520600" cy="3552300"/>
          </a:xfrm>
          <a:prstGeom prst="rect">
            <a:avLst/>
          </a:prstGeom>
          <a:noFill/>
          <a:ln>
            <a:noFill/>
          </a:ln>
        </p:spPr>
        <p:txBody>
          <a:bodyPr anchorCtr="0" anchor="t" bIns="91425" lIns="91425" spcFirstLastPara="1" rIns="91425" wrap="square" tIns="91425">
            <a:noAutofit/>
          </a:bodyPr>
          <a:lstStyle/>
          <a:p>
            <a:pPr indent="-307975" lvl="0" marL="457200" rtl="0" algn="l">
              <a:spcBef>
                <a:spcPts val="1100"/>
              </a:spcBef>
              <a:spcAft>
                <a:spcPts val="0"/>
              </a:spcAft>
              <a:buClr>
                <a:srgbClr val="FFFFFF"/>
              </a:buClr>
              <a:buSzPts val="1250"/>
              <a:buAutoNum type="alphaLcParenR"/>
            </a:pPr>
            <a:r>
              <a:rPr lang="en" sz="1250">
                <a:solidFill>
                  <a:srgbClr val="FFFFFF"/>
                </a:solidFill>
              </a:rPr>
              <a:t>Scraping New York City Neighborhoods:</a:t>
            </a:r>
            <a:endParaRPr sz="1250">
              <a:solidFill>
                <a:srgbClr val="FFFFFF"/>
              </a:solidFill>
            </a:endParaRPr>
          </a:p>
          <a:p>
            <a:pPr indent="0" lvl="0" marL="457200" rtl="0" algn="l">
              <a:spcBef>
                <a:spcPts val="1100"/>
              </a:spcBef>
              <a:spcAft>
                <a:spcPts val="0"/>
              </a:spcAft>
              <a:buNone/>
            </a:pPr>
            <a:r>
              <a:rPr lang="en" sz="1250">
                <a:solidFill>
                  <a:srgbClr val="FFFFFF"/>
                </a:solidFill>
              </a:rPr>
              <a:t>Scraped the following Wikipedia page, “</a:t>
            </a:r>
            <a:r>
              <a:rPr lang="en" sz="1250" u="sng">
                <a:solidFill>
                  <a:srgbClr val="FFFFFF"/>
                </a:solidFill>
                <a:hlinkClick r:id="rId3"/>
              </a:rPr>
              <a:t>https://cocl.us/new_york_dataset</a:t>
            </a:r>
            <a:r>
              <a:rPr lang="en" sz="1250">
                <a:solidFill>
                  <a:srgbClr val="FFFFFF"/>
                </a:solidFill>
              </a:rPr>
              <a:t>" in order to obtain the data about the New York City &amp; the Neighborhoods in it.</a:t>
            </a:r>
            <a:endParaRPr sz="1250">
              <a:solidFill>
                <a:srgbClr val="FFFFFF"/>
              </a:solidFill>
            </a:endParaRPr>
          </a:p>
          <a:p>
            <a:pPr indent="0" lvl="0" marL="457200" rtl="0" algn="l">
              <a:spcBef>
                <a:spcPts val="1100"/>
              </a:spcBef>
              <a:spcAft>
                <a:spcPts val="0"/>
              </a:spcAft>
              <a:buNone/>
            </a:pPr>
            <a:r>
              <a:t/>
            </a:r>
            <a:endParaRPr sz="1050">
              <a:solidFill>
                <a:srgbClr val="FFFFFF"/>
              </a:solidFill>
            </a:endParaRPr>
          </a:p>
        </p:txBody>
      </p:sp>
      <p:pic>
        <p:nvPicPr>
          <p:cNvPr id="160" name="Google Shape;160;p17"/>
          <p:cNvPicPr preferRelativeResize="0"/>
          <p:nvPr/>
        </p:nvPicPr>
        <p:blipFill>
          <a:blip r:embed="rId4">
            <a:alphaModFix/>
          </a:blip>
          <a:stretch>
            <a:fillRect/>
          </a:stretch>
        </p:blipFill>
        <p:spPr>
          <a:xfrm>
            <a:off x="735125" y="2571750"/>
            <a:ext cx="3619500" cy="1952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18"/>
          <p:cNvSpPr txBox="1"/>
          <p:nvPr>
            <p:ph type="title"/>
          </p:nvPr>
        </p:nvSpPr>
        <p:spPr>
          <a:xfrm>
            <a:off x="311700" y="324975"/>
            <a:ext cx="8520600" cy="907800"/>
          </a:xfrm>
          <a:prstGeom prst="rect">
            <a:avLst/>
          </a:prstGeom>
        </p:spPr>
        <p:txBody>
          <a:bodyPr anchorCtr="0" anchor="ctr" bIns="91425" lIns="91425" spcFirstLastPara="1" rIns="91425" wrap="square" tIns="91425">
            <a:noAutofit/>
          </a:bodyPr>
          <a:lstStyle/>
          <a:p>
            <a:pPr indent="9525" lvl="0" marL="0" marR="1133475" rtl="0" algn="l">
              <a:spcBef>
                <a:spcPts val="2400"/>
              </a:spcBef>
              <a:spcAft>
                <a:spcPts val="0"/>
              </a:spcAft>
              <a:buNone/>
            </a:pPr>
            <a:r>
              <a:rPr b="1" lang="en" sz="2900">
                <a:solidFill>
                  <a:srgbClr val="FFFFFF"/>
                </a:solidFill>
                <a:latin typeface="Open Sans"/>
                <a:ea typeface="Open Sans"/>
                <a:cs typeface="Open Sans"/>
                <a:sym typeface="Open Sans"/>
              </a:rPr>
              <a:t>Data Cleaning Contd:</a:t>
            </a:r>
            <a:endParaRPr sz="5200">
              <a:solidFill>
                <a:srgbClr val="FFFFFF"/>
              </a:solidFill>
            </a:endParaRPr>
          </a:p>
        </p:txBody>
      </p:sp>
      <p:sp>
        <p:nvSpPr>
          <p:cNvPr id="166" name="Google Shape;166;p18"/>
          <p:cNvSpPr txBox="1"/>
          <p:nvPr/>
        </p:nvSpPr>
        <p:spPr>
          <a:xfrm>
            <a:off x="347375" y="1333500"/>
            <a:ext cx="8520600" cy="3552300"/>
          </a:xfrm>
          <a:prstGeom prst="rect">
            <a:avLst/>
          </a:prstGeom>
          <a:noFill/>
          <a:ln>
            <a:noFill/>
          </a:ln>
        </p:spPr>
        <p:txBody>
          <a:bodyPr anchorCtr="0" anchor="t" bIns="91425" lIns="91425" spcFirstLastPara="1" rIns="91425" wrap="square" tIns="91425">
            <a:noAutofit/>
          </a:bodyPr>
          <a:lstStyle/>
          <a:p>
            <a:pPr indent="457200" lvl="0" marL="0" rtl="0" algn="l">
              <a:spcBef>
                <a:spcPts val="1100"/>
              </a:spcBef>
              <a:spcAft>
                <a:spcPts val="0"/>
              </a:spcAft>
              <a:buNone/>
            </a:pPr>
            <a:r>
              <a:rPr lang="en" sz="1250">
                <a:solidFill>
                  <a:srgbClr val="FFFFFF"/>
                </a:solidFill>
              </a:rPr>
              <a:t>b) </a:t>
            </a:r>
            <a:r>
              <a:rPr lang="en" sz="1350">
                <a:solidFill>
                  <a:srgbClr val="FFFFFF"/>
                </a:solidFill>
              </a:rPr>
              <a:t>Population Data from Wikipedia:</a:t>
            </a:r>
            <a:endParaRPr sz="1350">
              <a:solidFill>
                <a:srgbClr val="FFFFFF"/>
              </a:solidFill>
            </a:endParaRPr>
          </a:p>
          <a:p>
            <a:pPr indent="0" lvl="0" marL="0" rtl="0" algn="l">
              <a:lnSpc>
                <a:spcPct val="150000"/>
              </a:lnSpc>
              <a:spcBef>
                <a:spcPts val="1000"/>
              </a:spcBef>
              <a:spcAft>
                <a:spcPts val="0"/>
              </a:spcAft>
              <a:buNone/>
            </a:pPr>
            <a:r>
              <a:rPr lang="en" sz="1350">
                <a:solidFill>
                  <a:srgbClr val="FFFFFF"/>
                </a:solidFill>
              </a:rPr>
              <a:t>Once we get the </a:t>
            </a:r>
            <a:r>
              <a:rPr lang="en" sz="1350">
                <a:solidFill>
                  <a:srgbClr val="FFFFFF"/>
                </a:solidFill>
              </a:rPr>
              <a:t>New York</a:t>
            </a:r>
            <a:r>
              <a:rPr lang="en" sz="1350">
                <a:solidFill>
                  <a:srgbClr val="FFFFFF"/>
                </a:solidFill>
              </a:rPr>
              <a:t> Geospatial data, population data is added to the respective Neighborhoods.</a:t>
            </a:r>
            <a:endParaRPr sz="1350">
              <a:solidFill>
                <a:srgbClr val="FFFFFF"/>
              </a:solidFill>
            </a:endParaRPr>
          </a:p>
          <a:p>
            <a:pPr indent="0" lvl="0" marL="0" rtl="0" algn="l">
              <a:lnSpc>
                <a:spcPct val="150000"/>
              </a:lnSpc>
              <a:spcBef>
                <a:spcPts val="1000"/>
              </a:spcBef>
              <a:spcAft>
                <a:spcPts val="0"/>
              </a:spcAft>
              <a:buNone/>
            </a:pPr>
            <a:r>
              <a:t/>
            </a:r>
            <a:endParaRPr sz="1350">
              <a:solidFill>
                <a:srgbClr val="FFFFFF"/>
              </a:solidFill>
            </a:endParaRPr>
          </a:p>
          <a:p>
            <a:pPr indent="0" lvl="0" marL="457200" rtl="0" algn="l">
              <a:spcBef>
                <a:spcPts val="1100"/>
              </a:spcBef>
              <a:spcAft>
                <a:spcPts val="0"/>
              </a:spcAft>
              <a:buNone/>
            </a:pPr>
            <a:r>
              <a:t/>
            </a:r>
            <a:endParaRPr sz="1050">
              <a:solidFill>
                <a:srgbClr val="FFFFFF"/>
              </a:solidFill>
            </a:endParaRPr>
          </a:p>
        </p:txBody>
      </p:sp>
      <p:pic>
        <p:nvPicPr>
          <p:cNvPr id="167" name="Google Shape;167;p18"/>
          <p:cNvPicPr preferRelativeResize="0"/>
          <p:nvPr/>
        </p:nvPicPr>
        <p:blipFill>
          <a:blip r:embed="rId3">
            <a:alphaModFix/>
          </a:blip>
          <a:stretch>
            <a:fillRect/>
          </a:stretch>
        </p:blipFill>
        <p:spPr>
          <a:xfrm>
            <a:off x="948025" y="2291600"/>
            <a:ext cx="5943600" cy="2371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19"/>
          <p:cNvSpPr txBox="1"/>
          <p:nvPr>
            <p:ph type="title"/>
          </p:nvPr>
        </p:nvSpPr>
        <p:spPr>
          <a:xfrm>
            <a:off x="311700" y="324975"/>
            <a:ext cx="8520600" cy="907800"/>
          </a:xfrm>
          <a:prstGeom prst="rect">
            <a:avLst/>
          </a:prstGeom>
        </p:spPr>
        <p:txBody>
          <a:bodyPr anchorCtr="0" anchor="ctr" bIns="91425" lIns="91425" spcFirstLastPara="1" rIns="91425" wrap="square" tIns="91425">
            <a:noAutofit/>
          </a:bodyPr>
          <a:lstStyle/>
          <a:p>
            <a:pPr indent="9525" lvl="0" marL="0" marR="1133475" rtl="0" algn="l">
              <a:spcBef>
                <a:spcPts val="2400"/>
              </a:spcBef>
              <a:spcAft>
                <a:spcPts val="0"/>
              </a:spcAft>
              <a:buNone/>
            </a:pPr>
            <a:r>
              <a:rPr b="1" lang="en" sz="2900">
                <a:solidFill>
                  <a:srgbClr val="FFFFFF"/>
                </a:solidFill>
                <a:latin typeface="Open Sans"/>
                <a:ea typeface="Open Sans"/>
                <a:cs typeface="Open Sans"/>
                <a:sym typeface="Open Sans"/>
              </a:rPr>
              <a:t>Data Cleaning Contd:</a:t>
            </a:r>
            <a:endParaRPr sz="5200">
              <a:solidFill>
                <a:srgbClr val="FFFFFF"/>
              </a:solidFill>
            </a:endParaRPr>
          </a:p>
        </p:txBody>
      </p:sp>
      <p:sp>
        <p:nvSpPr>
          <p:cNvPr id="173" name="Google Shape;173;p19"/>
          <p:cNvSpPr txBox="1"/>
          <p:nvPr/>
        </p:nvSpPr>
        <p:spPr>
          <a:xfrm>
            <a:off x="347375" y="1333500"/>
            <a:ext cx="8520600" cy="35523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1000"/>
              </a:spcBef>
              <a:spcAft>
                <a:spcPts val="0"/>
              </a:spcAft>
              <a:buNone/>
            </a:pPr>
            <a:r>
              <a:rPr lang="en" sz="1350">
                <a:solidFill>
                  <a:srgbClr val="FFFFFF"/>
                </a:solidFill>
              </a:rPr>
              <a:t>c) Get location data using Foursquare</a:t>
            </a:r>
            <a:endParaRPr sz="1350">
              <a:solidFill>
                <a:srgbClr val="FFFFFF"/>
              </a:solidFill>
            </a:endParaRPr>
          </a:p>
          <a:p>
            <a:pPr indent="0" lvl="0" marL="0" rtl="0" algn="l">
              <a:lnSpc>
                <a:spcPct val="150000"/>
              </a:lnSpc>
              <a:spcBef>
                <a:spcPts val="1000"/>
              </a:spcBef>
              <a:spcAft>
                <a:spcPts val="0"/>
              </a:spcAft>
              <a:buNone/>
            </a:pPr>
            <a:r>
              <a:rPr lang="en" sz="1350">
                <a:solidFill>
                  <a:srgbClr val="FFFFFF"/>
                </a:solidFill>
              </a:rPr>
              <a:t>Foursquare is used  to retrieve information about the places present in the neighborhoods of New York City. The API returns a JSON file and we need to turn that into a data-frame.</a:t>
            </a:r>
            <a:endParaRPr sz="1350">
              <a:solidFill>
                <a:srgbClr val="FFFFFF"/>
              </a:solidFill>
            </a:endParaRPr>
          </a:p>
          <a:p>
            <a:pPr indent="0" lvl="0" marL="0" rtl="0" algn="l">
              <a:lnSpc>
                <a:spcPct val="150000"/>
              </a:lnSpc>
              <a:spcBef>
                <a:spcPts val="1000"/>
              </a:spcBef>
              <a:spcAft>
                <a:spcPts val="0"/>
              </a:spcAft>
              <a:buNone/>
            </a:pPr>
            <a:r>
              <a:t/>
            </a:r>
            <a:endParaRPr sz="1350">
              <a:solidFill>
                <a:srgbClr val="FFFFFF"/>
              </a:solidFill>
            </a:endParaRPr>
          </a:p>
          <a:p>
            <a:pPr indent="0" lvl="0" marL="457200" rtl="0" algn="l">
              <a:spcBef>
                <a:spcPts val="1100"/>
              </a:spcBef>
              <a:spcAft>
                <a:spcPts val="0"/>
              </a:spcAft>
              <a:buNone/>
            </a:pPr>
            <a:r>
              <a:t/>
            </a:r>
            <a:endParaRPr sz="1050">
              <a:solidFill>
                <a:srgbClr val="FFFFFF"/>
              </a:solidFill>
            </a:endParaRPr>
          </a:p>
        </p:txBody>
      </p:sp>
      <p:pic>
        <p:nvPicPr>
          <p:cNvPr id="174" name="Google Shape;174;p19"/>
          <p:cNvPicPr preferRelativeResize="0"/>
          <p:nvPr/>
        </p:nvPicPr>
        <p:blipFill>
          <a:blip r:embed="rId3">
            <a:alphaModFix/>
          </a:blip>
          <a:stretch>
            <a:fillRect/>
          </a:stretch>
        </p:blipFill>
        <p:spPr>
          <a:xfrm>
            <a:off x="757525" y="2707325"/>
            <a:ext cx="6615951" cy="1664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0"/>
          <p:cNvSpPr txBox="1"/>
          <p:nvPr>
            <p:ph type="title"/>
          </p:nvPr>
        </p:nvSpPr>
        <p:spPr>
          <a:xfrm>
            <a:off x="311700" y="324975"/>
            <a:ext cx="8520600" cy="907800"/>
          </a:xfrm>
          <a:prstGeom prst="rect">
            <a:avLst/>
          </a:prstGeom>
        </p:spPr>
        <p:txBody>
          <a:bodyPr anchorCtr="0" anchor="ctr" bIns="91425" lIns="91425" spcFirstLastPara="1" rIns="91425" wrap="square" tIns="91425">
            <a:noAutofit/>
          </a:bodyPr>
          <a:lstStyle/>
          <a:p>
            <a:pPr indent="0" lvl="0" marL="0" rtl="0" algn="l">
              <a:lnSpc>
                <a:spcPct val="150000"/>
              </a:lnSpc>
              <a:spcBef>
                <a:spcPts val="1000"/>
              </a:spcBef>
              <a:spcAft>
                <a:spcPts val="0"/>
              </a:spcAft>
              <a:buNone/>
            </a:pPr>
            <a:r>
              <a:rPr b="1" lang="en" sz="1900">
                <a:solidFill>
                  <a:srgbClr val="FFFFFF"/>
                </a:solidFill>
                <a:latin typeface="Open Sans"/>
                <a:ea typeface="Open Sans"/>
                <a:cs typeface="Open Sans"/>
                <a:sym typeface="Open Sans"/>
              </a:rPr>
              <a:t>Visualization using Maps and Plots</a:t>
            </a:r>
            <a:endParaRPr sz="5900">
              <a:solidFill>
                <a:srgbClr val="FFFFFF"/>
              </a:solidFill>
            </a:endParaRPr>
          </a:p>
        </p:txBody>
      </p:sp>
      <p:sp>
        <p:nvSpPr>
          <p:cNvPr id="180" name="Google Shape;180;p20"/>
          <p:cNvSpPr txBox="1"/>
          <p:nvPr/>
        </p:nvSpPr>
        <p:spPr>
          <a:xfrm>
            <a:off x="347375" y="1333500"/>
            <a:ext cx="8520600" cy="3552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rPr lang="en" sz="1350">
                <a:solidFill>
                  <a:srgbClr val="FFFFFF"/>
                </a:solidFill>
                <a:latin typeface="Open Sans"/>
                <a:ea typeface="Open Sans"/>
                <a:cs typeface="Open Sans"/>
                <a:sym typeface="Open Sans"/>
              </a:rPr>
              <a:t>For the below visualization, done by using coordinates, Python Folium library has been used.</a:t>
            </a:r>
            <a:endParaRPr sz="1350">
              <a:solidFill>
                <a:srgbClr val="FFFFFF"/>
              </a:solidFill>
            </a:endParaRPr>
          </a:p>
          <a:p>
            <a:pPr indent="0" lvl="0" marL="0" rtl="0" algn="l">
              <a:lnSpc>
                <a:spcPct val="150000"/>
              </a:lnSpc>
              <a:spcBef>
                <a:spcPts val="1000"/>
              </a:spcBef>
              <a:spcAft>
                <a:spcPts val="0"/>
              </a:spcAft>
              <a:buNone/>
            </a:pPr>
            <a:r>
              <a:t/>
            </a:r>
            <a:endParaRPr sz="1350">
              <a:solidFill>
                <a:srgbClr val="FFFFFF"/>
              </a:solidFill>
            </a:endParaRPr>
          </a:p>
          <a:p>
            <a:pPr indent="0" lvl="0" marL="457200" rtl="0" algn="l">
              <a:spcBef>
                <a:spcPts val="1100"/>
              </a:spcBef>
              <a:spcAft>
                <a:spcPts val="0"/>
              </a:spcAft>
              <a:buNone/>
            </a:pPr>
            <a:r>
              <a:t/>
            </a:r>
            <a:endParaRPr sz="1050">
              <a:solidFill>
                <a:srgbClr val="FFFFFF"/>
              </a:solidFill>
            </a:endParaRPr>
          </a:p>
        </p:txBody>
      </p:sp>
      <p:pic>
        <p:nvPicPr>
          <p:cNvPr id="181" name="Google Shape;181;p20"/>
          <p:cNvPicPr preferRelativeResize="0"/>
          <p:nvPr/>
        </p:nvPicPr>
        <p:blipFill>
          <a:blip r:embed="rId3">
            <a:alphaModFix/>
          </a:blip>
          <a:stretch>
            <a:fillRect/>
          </a:stretch>
        </p:blipFill>
        <p:spPr>
          <a:xfrm>
            <a:off x="773200" y="2018775"/>
            <a:ext cx="6835600" cy="2867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1"/>
          <p:cNvSpPr txBox="1"/>
          <p:nvPr>
            <p:ph type="title"/>
          </p:nvPr>
        </p:nvSpPr>
        <p:spPr>
          <a:xfrm>
            <a:off x="311700" y="324975"/>
            <a:ext cx="8520600" cy="907800"/>
          </a:xfrm>
          <a:prstGeom prst="rect">
            <a:avLst/>
          </a:prstGeom>
        </p:spPr>
        <p:txBody>
          <a:bodyPr anchorCtr="0" anchor="ctr" bIns="91425" lIns="91425" spcFirstLastPara="1" rIns="91425" wrap="square" tIns="91425">
            <a:noAutofit/>
          </a:bodyPr>
          <a:lstStyle/>
          <a:p>
            <a:pPr indent="0" lvl="0" marL="0" rtl="0" algn="l">
              <a:lnSpc>
                <a:spcPct val="150000"/>
              </a:lnSpc>
              <a:spcBef>
                <a:spcPts val="1000"/>
              </a:spcBef>
              <a:spcAft>
                <a:spcPts val="0"/>
              </a:spcAft>
              <a:buNone/>
            </a:pPr>
            <a:r>
              <a:rPr b="1" lang="en" sz="1900">
                <a:solidFill>
                  <a:srgbClr val="FFFFFF"/>
                </a:solidFill>
                <a:latin typeface="Open Sans"/>
                <a:ea typeface="Open Sans"/>
                <a:cs typeface="Open Sans"/>
                <a:sym typeface="Open Sans"/>
              </a:rPr>
              <a:t>Visualization using Maps and Plots Contd.</a:t>
            </a:r>
            <a:endParaRPr sz="5900">
              <a:solidFill>
                <a:srgbClr val="FFFFFF"/>
              </a:solidFill>
            </a:endParaRPr>
          </a:p>
        </p:txBody>
      </p:sp>
      <p:sp>
        <p:nvSpPr>
          <p:cNvPr id="187" name="Google Shape;187;p21"/>
          <p:cNvSpPr txBox="1"/>
          <p:nvPr/>
        </p:nvSpPr>
        <p:spPr>
          <a:xfrm>
            <a:off x="347375" y="1333500"/>
            <a:ext cx="8520600" cy="3552300"/>
          </a:xfrm>
          <a:prstGeom prst="rect">
            <a:avLst/>
          </a:prstGeom>
          <a:noFill/>
          <a:ln>
            <a:noFill/>
          </a:ln>
        </p:spPr>
        <p:txBody>
          <a:bodyPr anchorCtr="0" anchor="t" bIns="91425" lIns="91425" spcFirstLastPara="1" rIns="91425" wrap="square" tIns="91425">
            <a:noAutofit/>
          </a:bodyPr>
          <a:lstStyle/>
          <a:p>
            <a:pPr indent="9525" lvl="0" marL="0" rtl="0" algn="l">
              <a:lnSpc>
                <a:spcPct val="150000"/>
              </a:lnSpc>
              <a:spcBef>
                <a:spcPts val="1000"/>
              </a:spcBef>
              <a:spcAft>
                <a:spcPts val="0"/>
              </a:spcAft>
              <a:buNone/>
            </a:pPr>
            <a:r>
              <a:rPr lang="en" sz="1350">
                <a:solidFill>
                  <a:srgbClr val="FFFFFF"/>
                </a:solidFill>
              </a:rPr>
              <a:t>O</a:t>
            </a:r>
            <a:r>
              <a:rPr lang="en" sz="1350">
                <a:solidFill>
                  <a:srgbClr val="FFFFFF"/>
                </a:solidFill>
                <a:uFill>
                  <a:noFill/>
                </a:uFill>
                <a:hlinkClick r:id="rId3"/>
              </a:rPr>
              <a:t>ne hot encoding</a:t>
            </a:r>
            <a:r>
              <a:rPr lang="en" sz="1350">
                <a:solidFill>
                  <a:srgbClr val="FFFFFF"/>
                </a:solidFill>
              </a:rPr>
              <a:t> will be performed for knowing the venue categories, then that dataframe will be merged with the NYC DataFrame with latitude &amp; longitude information on neighborhood. </a:t>
            </a:r>
            <a:endParaRPr sz="1350">
              <a:solidFill>
                <a:srgbClr val="FFFFFF"/>
              </a:solidFill>
            </a:endParaRPr>
          </a:p>
          <a:p>
            <a:pPr indent="9525" lvl="0" marL="0" rtl="0" algn="l">
              <a:lnSpc>
                <a:spcPct val="150000"/>
              </a:lnSpc>
              <a:spcBef>
                <a:spcPts val="1000"/>
              </a:spcBef>
              <a:spcAft>
                <a:spcPts val="0"/>
              </a:spcAft>
              <a:buNone/>
            </a:pPr>
            <a:r>
              <a:t/>
            </a:r>
            <a:endParaRPr sz="1350">
              <a:solidFill>
                <a:srgbClr val="FFFFFF"/>
              </a:solidFill>
            </a:endParaRPr>
          </a:p>
          <a:p>
            <a:pPr indent="0" lvl="0" marL="0" rtl="0" algn="l">
              <a:lnSpc>
                <a:spcPct val="150000"/>
              </a:lnSpc>
              <a:spcBef>
                <a:spcPts val="1000"/>
              </a:spcBef>
              <a:spcAft>
                <a:spcPts val="0"/>
              </a:spcAft>
              <a:buNone/>
            </a:pPr>
            <a:r>
              <a:t/>
            </a:r>
            <a:endParaRPr sz="1350">
              <a:solidFill>
                <a:srgbClr val="FFFFFF"/>
              </a:solidFill>
            </a:endParaRPr>
          </a:p>
          <a:p>
            <a:pPr indent="0" lvl="0" marL="457200" rtl="0" algn="l">
              <a:spcBef>
                <a:spcPts val="1100"/>
              </a:spcBef>
              <a:spcAft>
                <a:spcPts val="0"/>
              </a:spcAft>
              <a:buNone/>
            </a:pPr>
            <a:r>
              <a:t/>
            </a:r>
            <a:endParaRPr sz="1050">
              <a:solidFill>
                <a:srgbClr val="FFFFFF"/>
              </a:solidFill>
            </a:endParaRPr>
          </a:p>
        </p:txBody>
      </p:sp>
      <p:pic>
        <p:nvPicPr>
          <p:cNvPr id="188" name="Google Shape;188;p21"/>
          <p:cNvPicPr preferRelativeResize="0"/>
          <p:nvPr/>
        </p:nvPicPr>
        <p:blipFill>
          <a:blip r:embed="rId4">
            <a:alphaModFix/>
          </a:blip>
          <a:stretch>
            <a:fillRect/>
          </a:stretch>
        </p:blipFill>
        <p:spPr>
          <a:xfrm>
            <a:off x="992825" y="2337550"/>
            <a:ext cx="6313400" cy="2380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